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6" r:id="rId2"/>
    <p:sldId id="267" r:id="rId3"/>
    <p:sldId id="268" r:id="rId4"/>
    <p:sldId id="269" r:id="rId5"/>
    <p:sldId id="270" r:id="rId6"/>
    <p:sldId id="271" r:id="rId7"/>
    <p:sldId id="274" r:id="rId8"/>
    <p:sldId id="276" r:id="rId9"/>
    <p:sldId id="275" r:id="rId10"/>
    <p:sldId id="297" r:id="rId11"/>
    <p:sldId id="298" r:id="rId12"/>
    <p:sldId id="284" r:id="rId13"/>
    <p:sldId id="272" r:id="rId14"/>
    <p:sldId id="273" r:id="rId15"/>
    <p:sldId id="277" r:id="rId16"/>
    <p:sldId id="278" r:id="rId17"/>
    <p:sldId id="279" r:id="rId18"/>
    <p:sldId id="280" r:id="rId19"/>
    <p:sldId id="281" r:id="rId20"/>
    <p:sldId id="282" r:id="rId21"/>
    <p:sldId id="283" r:id="rId22"/>
    <p:sldId id="285" r:id="rId23"/>
    <p:sldId id="289" r:id="rId24"/>
    <p:sldId id="286" r:id="rId25"/>
    <p:sldId id="287" r:id="rId26"/>
    <p:sldId id="288" r:id="rId27"/>
    <p:sldId id="290" r:id="rId28"/>
    <p:sldId id="291" r:id="rId29"/>
    <p:sldId id="293" r:id="rId30"/>
    <p:sldId id="292" r:id="rId31"/>
    <p:sldId id="294" r:id="rId32"/>
    <p:sldId id="295" r:id="rId33"/>
    <p:sldId id="29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82" d="100"/>
          <a:sy n="82" d="100"/>
        </p:scale>
        <p:origin x="58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2024/11/4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67969" y="3364787"/>
            <a:ext cx="2937016" cy="2854155"/>
          </a:xfrm>
          <a:prstGeom prst="rect">
            <a:avLst/>
          </a:prstGeom>
        </p:spPr>
      </p:pic>
    </p:spTree>
    <p:extLst>
      <p:ext uri="{BB962C8B-B14F-4D97-AF65-F5344CB8AC3E}">
        <p14:creationId xmlns:p14="http://schemas.microsoft.com/office/powerpoint/2010/main" val="98508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2024/11/4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51859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4780"/>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414779"/>
            <a:ext cx="7734300"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2024/11/4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1685088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53762" y="626450"/>
            <a:ext cx="11302876" cy="923938"/>
          </a:xfrm>
        </p:spPr>
        <p:txBody>
          <a:bodyPr/>
          <a:lstStyle/>
          <a:p>
            <a:r>
              <a:rPr lang="zh-CN" altLang="en-US" dirty="0"/>
              <a:t>单击此处编辑母版标题样式</a:t>
            </a:r>
            <a:endParaRPr lang="en-US" dirty="0"/>
          </a:p>
        </p:txBody>
      </p:sp>
      <p:sp>
        <p:nvSpPr>
          <p:cNvPr id="3" name="Content Placeholder 2"/>
          <p:cNvSpPr>
            <a:spLocks noGrp="1"/>
          </p:cNvSpPr>
          <p:nvPr>
            <p:ph idx="1"/>
          </p:nvPr>
        </p:nvSpPr>
        <p:spPr>
          <a:xfrm>
            <a:off x="553763" y="1845734"/>
            <a:ext cx="11302876" cy="4023360"/>
          </a:xfrm>
        </p:spPr>
        <p:txBody>
          <a:bodyPr/>
          <a:lstStyle>
            <a:lvl1pPr marL="0" indent="0">
              <a:buFont typeface="Wingdings" panose="05000000000000000000" pitchFamily="2" charset="2"/>
              <a:buNone/>
              <a:defRPr b="1"/>
            </a:lvl1pPr>
            <a:lvl2pPr marL="486918" indent="-285750">
              <a:lnSpc>
                <a:spcPct val="100000"/>
              </a:lnSpc>
              <a:buFont typeface="Wingdings" panose="05000000000000000000" pitchFamily="2" charset="2"/>
              <a:buChar char="l"/>
              <a:defRPr b="0"/>
            </a:lvl2pPr>
            <a:lvl3pPr marL="669798" indent="-285750">
              <a:buFont typeface="Wingdings" panose="05000000000000000000" pitchFamily="2" charset="2"/>
              <a:buChar char="p"/>
              <a:defRPr b="0"/>
            </a:lvl3pPr>
            <a:lvl4pPr marL="852678" indent="-285750">
              <a:buFont typeface="Wingdings" panose="05000000000000000000" pitchFamily="2" charset="2"/>
              <a:buChar char="l"/>
              <a:defRPr b="0"/>
            </a:lvl4pPr>
            <a:lvl5pPr marL="932688" indent="-182880">
              <a:buFont typeface="Arial" panose="020B0604020202020204" pitchFamily="34" charset="0"/>
              <a:buChar char="•"/>
              <a:defRPr b="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2024/11/4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375610531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22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2024/11/4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2278" y="3573016"/>
            <a:ext cx="3500553" cy="2645926"/>
          </a:xfrm>
          <a:prstGeom prst="rect">
            <a:avLst/>
          </a:prstGeom>
        </p:spPr>
      </p:pic>
    </p:spTree>
    <p:extLst>
      <p:ext uri="{BB962C8B-B14F-4D97-AF65-F5344CB8AC3E}">
        <p14:creationId xmlns:p14="http://schemas.microsoft.com/office/powerpoint/2010/main" val="2443381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764705"/>
            <a:ext cx="10058400" cy="972657"/>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1097280" y="1845735"/>
            <a:ext cx="4937760" cy="4023360"/>
          </a:xfrm>
        </p:spPr>
        <p:txBody>
          <a:bodyPr/>
          <a:lstStyle>
            <a:lvl1pPr>
              <a:defRPr b="1"/>
            </a:lvl1pPr>
            <a:lvl2pPr marL="384048" indent="-182880">
              <a:lnSpc>
                <a:spcPct val="100000"/>
              </a:lnSpc>
              <a:buFont typeface="Wingdings" panose="05000000000000000000" pitchFamily="2" charset="2"/>
              <a:buChar char="l"/>
              <a:defRPr/>
            </a:lvl2pPr>
            <a:lvl3pPr marL="566928" indent="-182880">
              <a:buFont typeface="Wingdings" panose="05000000000000000000" pitchFamily="2" charset="2"/>
              <a:buChar char="p"/>
              <a:defRPr/>
            </a:lvl3pPr>
            <a:lvl4pPr marL="749808" indent="-182880">
              <a:buFont typeface="Wingdings" panose="05000000000000000000" pitchFamily="2" charset="2"/>
              <a:buChar char="l"/>
              <a:defRPr/>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6217920" y="1845737"/>
            <a:ext cx="4937760" cy="4023359"/>
          </a:xfrm>
        </p:spPr>
        <p:txBody>
          <a:bodyPr/>
          <a:lstStyle>
            <a:lvl1pPr marL="91440" indent="-91440">
              <a:defRPr lang="zh-CN" altLang="en-US" sz="2000" b="1" kern="1200" dirty="0" smtClean="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None/>
              <a:defRPr lang="zh-CN" altLang="en-US" sz="1800" kern="1200" dirty="0" smtClean="0">
                <a:solidFill>
                  <a:schemeClr val="tx1">
                    <a:lumMod val="75000"/>
                    <a:lumOff val="25000"/>
                  </a:schemeClr>
                </a:solidFill>
                <a:latin typeface="+mn-lt"/>
                <a:ea typeface="+mn-ea"/>
                <a:cs typeface="+mn-cs"/>
              </a:defRPr>
            </a:lvl2pPr>
            <a:lvl3pPr marL="384048" indent="0" algn="l" defTabSz="914400" rtl="0" eaLnBrk="1" latinLnBrk="0" hangingPunct="1">
              <a:lnSpc>
                <a:spcPct val="90000"/>
              </a:lnSpc>
              <a:spcBef>
                <a:spcPts val="200"/>
              </a:spcBef>
              <a:spcAft>
                <a:spcPts val="400"/>
              </a:spcAft>
              <a:buClr>
                <a:schemeClr val="accent1"/>
              </a:buClr>
              <a:buNone/>
              <a:defRPr lang="zh-CN" altLang="en-US" sz="1400" kern="1200" dirty="0" smtClean="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defRPr lang="zh-CN" altLang="en-US" sz="1400" kern="1200" dirty="0" smtClean="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defRPr lang="en-US" sz="1400" kern="1200" dirty="0">
                <a:solidFill>
                  <a:schemeClr val="tx1">
                    <a:lumMod val="75000"/>
                    <a:lumOff val="25000"/>
                  </a:schemeClr>
                </a:solidFill>
                <a:latin typeface="+mn-lt"/>
                <a:ea typeface="+mn-ea"/>
                <a:cs typeface="+mn-cs"/>
              </a:defRPr>
            </a:lvl5pPr>
          </a:lstStyle>
          <a:p>
            <a:pPr marL="91440" lvl="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pPr>
            <a:r>
              <a:rPr lang="zh-CN" altLang="en-US" dirty="0"/>
              <a:t>编辑母版文本样式</a:t>
            </a:r>
          </a:p>
          <a:p>
            <a:pPr marL="384048" lvl="1"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l"/>
            </a:pPr>
            <a:r>
              <a:rPr lang="zh-CN" altLang="en-US" dirty="0"/>
              <a:t>第二级</a:t>
            </a:r>
          </a:p>
          <a:p>
            <a:pPr marL="566928" lvl="2"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p"/>
            </a:pPr>
            <a:r>
              <a:rPr lang="zh-CN" altLang="en-US" dirty="0"/>
              <a:t>第三级</a:t>
            </a:r>
          </a:p>
          <a:p>
            <a:pPr marL="749808" lvl="3"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l"/>
            </a:pPr>
            <a:r>
              <a:rPr lang="zh-CN" altLang="en-US" dirty="0"/>
              <a:t>第四级</a:t>
            </a:r>
          </a:p>
          <a:p>
            <a:pPr marL="932688" lvl="4" indent="-182880" algn="l" defTabSz="914400" rtl="0" eaLnBrk="1" latinLnBrk="0" hangingPunct="1">
              <a:lnSpc>
                <a:spcPct val="90000"/>
              </a:lnSpc>
              <a:spcBef>
                <a:spcPts val="200"/>
              </a:spcBef>
              <a:spcAft>
                <a:spcPts val="400"/>
              </a:spcAft>
              <a:buClr>
                <a:schemeClr val="accent1"/>
              </a:buClr>
              <a:buFont typeface="Calibri" pitchFamily="34" charset="0"/>
              <a:buChar char="◦"/>
            </a:pPr>
            <a:r>
              <a:rPr lang="zh-CN" altLang="en-US" dirty="0"/>
              <a:t>第五级</a:t>
            </a:r>
            <a:endParaRPr lang="en-US" dirty="0"/>
          </a:p>
        </p:txBody>
      </p:sp>
      <p:sp>
        <p:nvSpPr>
          <p:cNvPr id="5" name="Date Placeholder 4"/>
          <p:cNvSpPr>
            <a:spLocks noGrp="1"/>
          </p:cNvSpPr>
          <p:nvPr>
            <p:ph type="dt" sz="half" idx="10"/>
          </p:nvPr>
        </p:nvSpPr>
        <p:spPr/>
        <p:txBody>
          <a:bodyPr/>
          <a:lstStyle/>
          <a:p>
            <a:fld id="{FEA027C3-7DC3-4A4C-8A01-1A1684FEC036}" type="datetimeFigureOut">
              <a:rPr lang="zh-CN" altLang="en-US" smtClean="0"/>
              <a:pPr/>
              <a:t>2024/11/4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34331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EA027C3-7DC3-4A4C-8A01-1A1684FEC036}" type="datetimeFigureOut">
              <a:rPr lang="zh-CN" altLang="en-US" smtClean="0"/>
              <a:pPr/>
              <a:t>2024/11/4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7A24DB2-D782-433C-839A-4ABBB6B07682}" type="slidenum">
              <a:rPr lang="zh-CN" altLang="en-US" smtClean="0"/>
              <a:pPr/>
              <a:t>‹#›</a:t>
            </a:fld>
            <a:endParaRPr lang="zh-CN" altLang="en-US"/>
          </a:p>
        </p:txBody>
      </p:sp>
      <p:grpSp>
        <p:nvGrpSpPr>
          <p:cNvPr id="11" name="组合 10"/>
          <p:cNvGrpSpPr/>
          <p:nvPr userDrawn="1"/>
        </p:nvGrpSpPr>
        <p:grpSpPr>
          <a:xfrm>
            <a:off x="0" y="5954"/>
            <a:ext cx="12095512" cy="786384"/>
            <a:chOff x="-1019817" y="2702935"/>
            <a:chExt cx="9071634" cy="786384"/>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817" y="2928473"/>
              <a:ext cx="9071634" cy="335309"/>
            </a:xfrm>
            <a:prstGeom prst="rect">
              <a:avLst/>
            </a:prstGeom>
          </p:spPr>
        </p:pic>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965" y="2702935"/>
              <a:ext cx="780288" cy="786384"/>
            </a:xfrm>
            <a:prstGeom prst="rect">
              <a:avLst/>
            </a:prstGeom>
          </p:spPr>
        </p:pic>
      </p:grpSp>
    </p:spTree>
    <p:extLst>
      <p:ext uri="{BB962C8B-B14F-4D97-AF65-F5344CB8AC3E}">
        <p14:creationId xmlns:p14="http://schemas.microsoft.com/office/powerpoint/2010/main" val="2677183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911424" y="764705"/>
            <a:ext cx="10058400" cy="900649"/>
          </a:xfrm>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FEA027C3-7DC3-4A4C-8A01-1A1684FEC036}" type="datetimeFigureOut">
              <a:rPr lang="zh-CN" altLang="en-US" smtClean="0"/>
              <a:pPr/>
              <a:t>2024/11/4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7A24DB2-D782-433C-839A-4ABBB6B07682}" type="slidenum">
              <a:rPr lang="zh-CN" altLang="en-US" smtClean="0"/>
              <a:pPr/>
              <a:t>‹#›</a:t>
            </a:fld>
            <a:endParaRPr lang="zh-CN" altLang="en-US"/>
          </a:p>
        </p:txBody>
      </p:sp>
      <p:pic>
        <p:nvPicPr>
          <p:cNvPr id="6" name="图片 5"/>
          <p:cNvPicPr>
            <a:picLocks noChangeAspect="1"/>
          </p:cNvPicPr>
          <p:nvPr userDrawn="1"/>
        </p:nvPicPr>
        <p:blipFill>
          <a:blip r:embed="rId2"/>
          <a:stretch>
            <a:fillRect/>
          </a:stretch>
        </p:blipFill>
        <p:spPr>
          <a:xfrm>
            <a:off x="49831" y="0"/>
            <a:ext cx="12095512" cy="786452"/>
          </a:xfrm>
          <a:prstGeom prst="rect">
            <a:avLst/>
          </a:prstGeom>
        </p:spPr>
      </p:pic>
    </p:spTree>
    <p:extLst>
      <p:ext uri="{BB962C8B-B14F-4D97-AF65-F5344CB8AC3E}">
        <p14:creationId xmlns:p14="http://schemas.microsoft.com/office/powerpoint/2010/main" val="334475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EA027C3-7DC3-4A4C-8A01-1A1684FEC036}" type="datetimeFigureOut">
              <a:rPr lang="zh-CN" altLang="en-US" smtClean="0"/>
              <a:pPr/>
              <a:t>2024/11/4</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7A24DB2-D782-433C-839A-4ABBB6B07682}" type="slidenum">
              <a:rPr lang="zh-CN" altLang="en-US" smtClean="0"/>
              <a:pPr/>
              <a:t>‹#›</a:t>
            </a:fld>
            <a:endParaRPr lang="zh-CN" altLang="en-US"/>
          </a:p>
        </p:txBody>
      </p:sp>
      <p:grpSp>
        <p:nvGrpSpPr>
          <p:cNvPr id="10" name="组合 9"/>
          <p:cNvGrpSpPr/>
          <p:nvPr userDrawn="1"/>
        </p:nvGrpSpPr>
        <p:grpSpPr>
          <a:xfrm>
            <a:off x="0" y="5954"/>
            <a:ext cx="12095512" cy="786384"/>
            <a:chOff x="-1019817" y="2702935"/>
            <a:chExt cx="9071634" cy="786384"/>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817" y="2928473"/>
              <a:ext cx="9071634" cy="335309"/>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965" y="2702935"/>
              <a:ext cx="780288" cy="786384"/>
            </a:xfrm>
            <a:prstGeom prst="rect">
              <a:avLst/>
            </a:prstGeom>
          </p:spPr>
        </p:pic>
      </p:grpSp>
    </p:spTree>
    <p:extLst>
      <p:ext uri="{BB962C8B-B14F-4D97-AF65-F5344CB8AC3E}">
        <p14:creationId xmlns:p14="http://schemas.microsoft.com/office/powerpoint/2010/main" val="4193588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613650" y="731520"/>
            <a:ext cx="6679191" cy="5257800"/>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编辑母版文本样式</a:t>
            </a:r>
          </a:p>
        </p:txBody>
      </p:sp>
      <p:sp>
        <p:nvSpPr>
          <p:cNvPr id="5" name="Date Placeholder 4"/>
          <p:cNvSpPr>
            <a:spLocks noGrp="1"/>
          </p:cNvSpPr>
          <p:nvPr>
            <p:ph type="dt" sz="half" idx="10"/>
          </p:nvPr>
        </p:nvSpPr>
        <p:spPr>
          <a:xfrm>
            <a:off x="465513" y="6459787"/>
            <a:ext cx="2618511" cy="365125"/>
          </a:xfrm>
        </p:spPr>
        <p:txBody>
          <a:bodyPr/>
          <a:lstStyle>
            <a:lvl1pPr algn="l">
              <a:defRPr/>
            </a:lvl1pPr>
          </a:lstStyle>
          <a:p>
            <a:fld id="{FEA027C3-7DC3-4A4C-8A01-1A1684FEC036}" type="datetimeFigureOut">
              <a:rPr lang="zh-CN" altLang="en-US" smtClean="0"/>
              <a:pPr/>
              <a:t>2024/11/4</a:t>
            </a:fld>
            <a:endParaRPr lang="zh-CN" alt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7A24DB2-D782-433C-839A-4ABBB6B07682}" type="slidenum">
              <a:rPr lang="zh-CN" altLang="en-US" smtClean="0"/>
              <a:pPr/>
              <a:t>‹#›</a:t>
            </a:fld>
            <a:endParaRPr lang="zh-CN" altLang="en-US"/>
          </a:p>
        </p:txBody>
      </p:sp>
      <p:grpSp>
        <p:nvGrpSpPr>
          <p:cNvPr id="10" name="组合 9"/>
          <p:cNvGrpSpPr/>
          <p:nvPr userDrawn="1"/>
        </p:nvGrpSpPr>
        <p:grpSpPr>
          <a:xfrm>
            <a:off x="0" y="5954"/>
            <a:ext cx="12095512" cy="786384"/>
            <a:chOff x="-1019817" y="2702935"/>
            <a:chExt cx="9071634" cy="786384"/>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817" y="2928473"/>
              <a:ext cx="9071634" cy="335309"/>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965" y="2702935"/>
              <a:ext cx="780288" cy="786384"/>
            </a:xfrm>
            <a:prstGeom prst="rect">
              <a:avLst/>
            </a:prstGeom>
          </p:spPr>
        </p:pic>
      </p:grpSp>
    </p:spTree>
    <p:extLst>
      <p:ext uri="{BB962C8B-B14F-4D97-AF65-F5344CB8AC3E}">
        <p14:creationId xmlns:p14="http://schemas.microsoft.com/office/powerpoint/2010/main" val="876581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7"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79"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FEA027C3-7DC3-4A4C-8A01-1A1684FEC036}" type="datetimeFigureOut">
              <a:rPr lang="zh-CN" altLang="en-US" smtClean="0"/>
              <a:pPr/>
              <a:t>2024/11/4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234671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764705"/>
            <a:ext cx="10058400" cy="97265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97279" y="1845734"/>
            <a:ext cx="10058401" cy="4023360"/>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FEA027C3-7DC3-4A4C-8A01-1A1684FEC036}" type="datetimeFigureOut">
              <a:rPr lang="zh-CN" altLang="en-US" smtClean="0"/>
              <a:pPr/>
              <a:t>2024/11/4</a:t>
            </a:fld>
            <a:endParaRPr lang="zh-CN" altLang="en-US"/>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fld id="{97A24DB2-D782-433C-839A-4ABBB6B07682}" type="slidenum">
              <a:rPr lang="zh-CN" altLang="en-US" smtClean="0"/>
              <a:pPr/>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userDrawn="1"/>
        </p:nvGrpSpPr>
        <p:grpSpPr>
          <a:xfrm>
            <a:off x="49831" y="-4470"/>
            <a:ext cx="12095512" cy="786384"/>
            <a:chOff x="36183" y="3035807"/>
            <a:chExt cx="9071634" cy="786384"/>
          </a:xfrm>
        </p:grpSpPr>
        <p:pic>
          <p:nvPicPr>
            <p:cNvPr id="17" name="图片 1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6183" y="3261345"/>
              <a:ext cx="9071634" cy="335309"/>
            </a:xfrm>
            <a:prstGeom prst="rect">
              <a:avLst/>
            </a:prstGeom>
          </p:spPr>
        </p:pic>
        <p:pic>
          <p:nvPicPr>
            <p:cNvPr id="18" name="图片 1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976616" y="3035807"/>
              <a:ext cx="780288" cy="786384"/>
            </a:xfrm>
            <a:prstGeom prst="rect">
              <a:avLst/>
            </a:prstGeom>
          </p:spPr>
        </p:pic>
      </p:grpSp>
    </p:spTree>
    <p:extLst>
      <p:ext uri="{BB962C8B-B14F-4D97-AF65-F5344CB8AC3E}">
        <p14:creationId xmlns:p14="http://schemas.microsoft.com/office/powerpoint/2010/main" val="1820723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b="1"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l"/>
        <a:defRPr sz="1800" kern="1200">
          <a:solidFill>
            <a:schemeClr val="tx1">
              <a:lumMod val="75000"/>
              <a:lumOff val="25000"/>
            </a:schemeClr>
          </a:solidFill>
          <a:latin typeface="+mn-lt"/>
          <a:ea typeface="+mn-ea"/>
          <a:cs typeface="+mn-cs"/>
        </a:defRPr>
      </a:lvl2pPr>
      <a:lvl3pPr marL="669798" indent="-285750" algn="l" defTabSz="914400" rtl="0" eaLnBrk="1" latinLnBrk="0" hangingPunct="1">
        <a:lnSpc>
          <a:spcPct val="90000"/>
        </a:lnSpc>
        <a:spcBef>
          <a:spcPts val="200"/>
        </a:spcBef>
        <a:spcAft>
          <a:spcPts val="400"/>
        </a:spcAft>
        <a:buClr>
          <a:schemeClr val="accent1"/>
        </a:buClr>
        <a:buFont typeface="Wingdings" panose="05000000000000000000" pitchFamily="2" charset="2"/>
        <a:buChar char="p"/>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l"/>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7279" y="758952"/>
            <a:ext cx="10358405" cy="3566160"/>
          </a:xfrm>
        </p:spPr>
        <p:txBody>
          <a:bodyPr>
            <a:normAutofit/>
          </a:bodyPr>
          <a:lstStyle/>
          <a:p>
            <a:r>
              <a:rPr lang="zh-CN" altLang="en-US" dirty="0"/>
              <a:t>第</a:t>
            </a:r>
            <a:r>
              <a:rPr lang="en-US" altLang="zh-CN" dirty="0"/>
              <a:t>5</a:t>
            </a:r>
            <a:r>
              <a:rPr lang="zh-CN" altLang="en-US" dirty="0"/>
              <a:t>章 消息和实体认证</a:t>
            </a:r>
            <a:br>
              <a:rPr lang="en-US" altLang="zh-CN" dirty="0"/>
            </a:br>
            <a:endParaRPr lang="zh-CN" altLang="en-US" dirty="0"/>
          </a:p>
        </p:txBody>
      </p:sp>
      <p:sp>
        <p:nvSpPr>
          <p:cNvPr id="3" name="副标题 2"/>
          <p:cNvSpPr>
            <a:spLocks noGrp="1"/>
          </p:cNvSpPr>
          <p:nvPr>
            <p:ph type="subTitle" idx="1"/>
          </p:nvPr>
        </p:nvSpPr>
        <p:spPr>
          <a:xfrm>
            <a:off x="1100051" y="4455621"/>
            <a:ext cx="10058400" cy="1529076"/>
          </a:xfrm>
        </p:spPr>
        <p:txBody>
          <a:bodyPr>
            <a:normAutofit lnSpcReduction="10000"/>
          </a:bodyPr>
          <a:lstStyle/>
          <a:p>
            <a:r>
              <a:rPr lang="en-US" altLang="zh-CN" dirty="0"/>
              <a:t>Message INTEGRITY</a:t>
            </a:r>
          </a:p>
          <a:p>
            <a:r>
              <a:rPr lang="en-US" altLang="zh-CN" dirty="0"/>
              <a:t>SIGNATURES </a:t>
            </a:r>
          </a:p>
          <a:p>
            <a:r>
              <a:rPr lang="en-US" altLang="zh-CN" dirty="0"/>
              <a:t>CERTIFICATE</a:t>
            </a:r>
          </a:p>
        </p:txBody>
      </p:sp>
    </p:spTree>
    <p:extLst>
      <p:ext uri="{BB962C8B-B14F-4D97-AF65-F5344CB8AC3E}">
        <p14:creationId xmlns:p14="http://schemas.microsoft.com/office/powerpoint/2010/main" val="1716336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1DABD-ED41-BAEC-5EF9-E043398ED0F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0416D24-4FF7-29BD-60C4-67DA82713B70}"/>
              </a:ext>
            </a:extLst>
          </p:cNvPr>
          <p:cNvSpPr>
            <a:spLocks noGrp="1"/>
          </p:cNvSpPr>
          <p:nvPr>
            <p:ph idx="1"/>
          </p:nvPr>
        </p:nvSpPr>
        <p:spPr/>
        <p:txBody>
          <a:bodyPr/>
          <a:lstStyle/>
          <a:p>
            <a:endParaRPr lang="zh-CN" altLang="en-US"/>
          </a:p>
        </p:txBody>
      </p:sp>
      <p:pic>
        <p:nvPicPr>
          <p:cNvPr id="1026" name="Picture 2">
            <a:extLst>
              <a:ext uri="{FF2B5EF4-FFF2-40B4-BE49-F238E27FC236}">
                <a16:creationId xmlns:a16="http://schemas.microsoft.com/office/drawing/2014/main" id="{4C9C68D2-11A6-4A71-7D01-C67EDA6A2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10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C84B0-5E1E-FB2C-9185-55E85526993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1A7A3E8-17D7-21A4-47B3-C93081E8B747}"/>
              </a:ext>
            </a:extLst>
          </p:cNvPr>
          <p:cNvSpPr>
            <a:spLocks noGrp="1"/>
          </p:cNvSpPr>
          <p:nvPr>
            <p:ph idx="1"/>
          </p:nvPr>
        </p:nvSpPr>
        <p:spPr/>
        <p:txBody>
          <a:bodyPr/>
          <a:lstStyle/>
          <a:p>
            <a:endParaRPr lang="zh-CN" altLang="en-US"/>
          </a:p>
        </p:txBody>
      </p:sp>
      <p:pic>
        <p:nvPicPr>
          <p:cNvPr id="2050" name="Picture 2">
            <a:extLst>
              <a:ext uri="{FF2B5EF4-FFF2-40B4-BE49-F238E27FC236}">
                <a16:creationId xmlns:a16="http://schemas.microsoft.com/office/drawing/2014/main" id="{EB87B484-AA28-DB1F-56CA-5FF1A81C5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921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HMAC</a:t>
            </a:r>
            <a:r>
              <a:rPr lang="zh-CN" altLang="en-US" dirty="0"/>
              <a:t>的设计目标</a:t>
            </a:r>
          </a:p>
        </p:txBody>
      </p:sp>
      <p:sp>
        <p:nvSpPr>
          <p:cNvPr id="3" name="内容占位符 2"/>
          <p:cNvSpPr>
            <a:spLocks noGrp="1"/>
          </p:cNvSpPr>
          <p:nvPr>
            <p:ph idx="1"/>
          </p:nvPr>
        </p:nvSpPr>
        <p:spPr>
          <a:xfrm>
            <a:off x="553762" y="1845734"/>
            <a:ext cx="9807725" cy="4023360"/>
          </a:xfrm>
        </p:spPr>
        <p:txBody>
          <a:bodyPr/>
          <a:lstStyle/>
          <a:p>
            <a:pPr lvl="1"/>
            <a:r>
              <a:rPr lang="zh-CN" altLang="en-US" sz="2400" dirty="0"/>
              <a:t>不用修改就可以使用适合的散列函数</a:t>
            </a:r>
            <a:endParaRPr lang="en-US" altLang="zh-CN" sz="2400" dirty="0"/>
          </a:p>
          <a:p>
            <a:pPr lvl="1"/>
            <a:r>
              <a:rPr lang="zh-CN" altLang="en-US" sz="2400" dirty="0"/>
              <a:t>当发现或需要运算速度更快或更安全的散列函数时，可以很容易地实现底层散列函数的替换</a:t>
            </a:r>
            <a:endParaRPr lang="en-US" altLang="zh-CN" sz="2400" dirty="0"/>
          </a:p>
          <a:p>
            <a:pPr lvl="1"/>
            <a:r>
              <a:rPr lang="zh-CN" altLang="en-US" sz="2400" dirty="0"/>
              <a:t>密钥的使用和操作简单</a:t>
            </a:r>
            <a:endParaRPr lang="en-US" altLang="zh-CN" sz="2400" dirty="0"/>
          </a:p>
          <a:p>
            <a:pPr lvl="1"/>
            <a:r>
              <a:rPr lang="zh-CN" altLang="en-US" sz="2400" dirty="0"/>
              <a:t>保持散列函数原有的性能，设计和实现没有使之明显降低</a:t>
            </a:r>
            <a:endParaRPr lang="en-US" altLang="zh-CN" sz="2400" dirty="0"/>
          </a:p>
          <a:p>
            <a:pPr lvl="1"/>
            <a:r>
              <a:rPr lang="zh-CN" altLang="en-US" sz="2400" dirty="0"/>
              <a:t>若已知浅入的散列函数的强度，则完全可以知道认证函数抗密码分析的强度</a:t>
            </a:r>
            <a:endParaRPr lang="en-US" altLang="zh-CN" sz="2400" dirty="0"/>
          </a:p>
          <a:p>
            <a:endParaRPr lang="zh-CN" altLang="en-US" dirty="0"/>
          </a:p>
        </p:txBody>
      </p:sp>
    </p:spTree>
    <p:extLst>
      <p:ext uri="{BB962C8B-B14F-4D97-AF65-F5344CB8AC3E}">
        <p14:creationId xmlns:p14="http://schemas.microsoft.com/office/powerpoint/2010/main" val="311542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CBC-MAC</a:t>
            </a:r>
            <a:r>
              <a:rPr lang="zh-CN" altLang="en-US" dirty="0"/>
              <a:t>的构造</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553" y="1940887"/>
            <a:ext cx="10284313" cy="4010197"/>
          </a:xfrm>
        </p:spPr>
      </p:pic>
    </p:spTree>
    <p:extLst>
      <p:ext uri="{BB962C8B-B14F-4D97-AF65-F5344CB8AC3E}">
        <p14:creationId xmlns:p14="http://schemas.microsoft.com/office/powerpoint/2010/main" val="482408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CBC-MAC</a:t>
            </a:r>
            <a:r>
              <a:rPr lang="zh-CN" altLang="en-US" dirty="0"/>
              <a:t>的填充方法</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762" y="1846061"/>
            <a:ext cx="9611474" cy="4325976"/>
          </a:xfrm>
        </p:spPr>
      </p:pic>
    </p:spTree>
    <p:extLst>
      <p:ext uri="{BB962C8B-B14F-4D97-AF65-F5344CB8AC3E}">
        <p14:creationId xmlns:p14="http://schemas.microsoft.com/office/powerpoint/2010/main" val="2753549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CBC-MAC</a:t>
            </a:r>
            <a:r>
              <a:rPr lang="zh-CN" altLang="en-US" dirty="0"/>
              <a:t>的攻击原理</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782" y="1950313"/>
            <a:ext cx="8703978" cy="3967268"/>
          </a:xfrm>
        </p:spPr>
      </p:pic>
      <p:sp>
        <p:nvSpPr>
          <p:cNvPr id="3" name="文本框 2">
            <a:extLst>
              <a:ext uri="{FF2B5EF4-FFF2-40B4-BE49-F238E27FC236}">
                <a16:creationId xmlns:a16="http://schemas.microsoft.com/office/drawing/2014/main" id="{7458BD54-1AF7-7EA6-E667-DEA1376552E6}"/>
              </a:ext>
            </a:extLst>
          </p:cNvPr>
          <p:cNvSpPr txBox="1"/>
          <p:nvPr/>
        </p:nvSpPr>
        <p:spPr>
          <a:xfrm>
            <a:off x="5579706" y="1812327"/>
            <a:ext cx="1987421" cy="646331"/>
          </a:xfrm>
          <a:prstGeom prst="rect">
            <a:avLst/>
          </a:prstGeom>
          <a:noFill/>
        </p:spPr>
        <p:txBody>
          <a:bodyPr wrap="square" rtlCol="0">
            <a:spAutoFit/>
          </a:bodyPr>
          <a:lstStyle/>
          <a:p>
            <a:r>
              <a:rPr lang="zh-CN" altLang="en-US" dirty="0"/>
              <a:t>完成攻击初始化向量</a:t>
            </a:r>
            <a:r>
              <a:rPr lang="en-US" altLang="zh-CN" dirty="0"/>
              <a:t>iv</a:t>
            </a:r>
            <a:r>
              <a:rPr lang="zh-CN" altLang="en-US" dirty="0"/>
              <a:t>为</a:t>
            </a:r>
            <a:r>
              <a:rPr lang="en-US" altLang="zh-CN" dirty="0"/>
              <a:t>0</a:t>
            </a:r>
            <a:endParaRPr lang="zh-CN" altLang="en-US" dirty="0"/>
          </a:p>
        </p:txBody>
      </p:sp>
      <p:sp>
        <p:nvSpPr>
          <p:cNvPr id="5" name="文本框 4">
            <a:extLst>
              <a:ext uri="{FF2B5EF4-FFF2-40B4-BE49-F238E27FC236}">
                <a16:creationId xmlns:a16="http://schemas.microsoft.com/office/drawing/2014/main" id="{13CA242D-41E9-736F-F2D8-1EFF5C45964F}"/>
              </a:ext>
            </a:extLst>
          </p:cNvPr>
          <p:cNvSpPr txBox="1"/>
          <p:nvPr/>
        </p:nvSpPr>
        <p:spPr>
          <a:xfrm>
            <a:off x="3116424" y="1632857"/>
            <a:ext cx="1427584" cy="646331"/>
          </a:xfrm>
          <a:prstGeom prst="rect">
            <a:avLst/>
          </a:prstGeom>
          <a:noFill/>
        </p:spPr>
        <p:txBody>
          <a:bodyPr wrap="square" rtlCol="0">
            <a:spAutoFit/>
          </a:bodyPr>
          <a:lstStyle/>
          <a:p>
            <a:r>
              <a:rPr lang="en-US" altLang="zh-CN" dirty="0" err="1"/>
              <a:t>Cx</a:t>
            </a:r>
            <a:r>
              <a:rPr lang="en-US" altLang="zh-CN" dirty="0"/>
              <a:t>[n]</a:t>
            </a:r>
            <a:r>
              <a:rPr lang="zh-CN" altLang="en-US" dirty="0"/>
              <a:t>异或</a:t>
            </a:r>
            <a:r>
              <a:rPr lang="en-US" altLang="zh-CN" dirty="0"/>
              <a:t>P[0]</a:t>
            </a:r>
            <a:r>
              <a:rPr lang="zh-CN" altLang="en-US" dirty="0"/>
              <a:t>得到</a:t>
            </a:r>
            <a:r>
              <a:rPr lang="en-US" altLang="zh-CN" dirty="0"/>
              <a:t>P[0]</a:t>
            </a:r>
            <a:endParaRPr lang="zh-CN" altLang="en-US" dirty="0"/>
          </a:p>
        </p:txBody>
      </p:sp>
    </p:spTree>
    <p:extLst>
      <p:ext uri="{BB962C8B-B14F-4D97-AF65-F5344CB8AC3E}">
        <p14:creationId xmlns:p14="http://schemas.microsoft.com/office/powerpoint/2010/main" val="1330851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数字签名的提出</a:t>
            </a:r>
          </a:p>
        </p:txBody>
      </p:sp>
      <p:sp>
        <p:nvSpPr>
          <p:cNvPr id="3" name="内容占位符 2"/>
          <p:cNvSpPr>
            <a:spLocks noGrp="1"/>
          </p:cNvSpPr>
          <p:nvPr>
            <p:ph idx="1"/>
          </p:nvPr>
        </p:nvSpPr>
        <p:spPr/>
        <p:txBody>
          <a:bodyPr/>
          <a:lstStyle/>
          <a:p>
            <a:pPr marL="457200" indent="-457200">
              <a:buAutoNum type="arabicPeriod"/>
            </a:pPr>
            <a:r>
              <a:rPr lang="en-US" altLang="zh-CN" dirty="0"/>
              <a:t>MAC</a:t>
            </a:r>
            <a:r>
              <a:rPr lang="zh-CN" altLang="en-US" dirty="0"/>
              <a:t>提供消息的认证性依赖于对称密钥，对称密钥的分发和管理存在问题；</a:t>
            </a:r>
            <a:endParaRPr lang="en-US" altLang="zh-CN" dirty="0"/>
          </a:p>
          <a:p>
            <a:pPr marL="457200" indent="-457200">
              <a:buAutoNum type="arabicPeriod"/>
            </a:pPr>
            <a:r>
              <a:rPr lang="en-US" altLang="zh-CN" dirty="0"/>
              <a:t>MAC</a:t>
            </a:r>
            <a:r>
              <a:rPr lang="zh-CN" altLang="en-US" dirty="0"/>
              <a:t>使用的对称密钥泄露后，无法实现消息的认证功能；</a:t>
            </a:r>
            <a:endParaRPr lang="en-US" altLang="zh-CN" dirty="0"/>
          </a:p>
          <a:p>
            <a:pPr marL="457200" indent="-457200">
              <a:buAutoNum type="arabicPeriod"/>
            </a:pPr>
            <a:r>
              <a:rPr lang="zh-CN" altLang="en-US" dirty="0"/>
              <a:t>非对称加密使用数字签名方案提供消息完整性和认证性的安全服务；</a:t>
            </a:r>
            <a:endParaRPr lang="en-US" altLang="zh-CN" dirty="0"/>
          </a:p>
          <a:p>
            <a:pPr lvl="1">
              <a:lnSpc>
                <a:spcPct val="110000"/>
              </a:lnSpc>
            </a:pPr>
            <a:r>
              <a:rPr lang="zh-CN" altLang="en-US" dirty="0"/>
              <a:t>把任意长的消息变成固定长的输出</a:t>
            </a:r>
            <a:r>
              <a:rPr lang="en-US" altLang="zh-CN" dirty="0"/>
              <a:t>--</a:t>
            </a:r>
            <a:r>
              <a:rPr lang="zh-CN" altLang="en-US" dirty="0"/>
              <a:t>抗碰撞的单向函数，</a:t>
            </a:r>
            <a:r>
              <a:rPr lang="en-US" altLang="zh-CN" dirty="0"/>
              <a:t>hash</a:t>
            </a:r>
          </a:p>
          <a:p>
            <a:pPr lvl="1">
              <a:lnSpc>
                <a:spcPct val="110000"/>
              </a:lnSpc>
            </a:pPr>
            <a:r>
              <a:rPr lang="zh-CN" altLang="en-US" dirty="0"/>
              <a:t>使用非对称密钥中的私钥加密</a:t>
            </a:r>
            <a:r>
              <a:rPr lang="en-US" altLang="zh-CN" dirty="0"/>
              <a:t>--</a:t>
            </a:r>
            <a:r>
              <a:rPr lang="zh-CN" altLang="en-US" dirty="0"/>
              <a:t>实现认证性</a:t>
            </a:r>
            <a:endParaRPr lang="en-US" altLang="zh-CN" dirty="0"/>
          </a:p>
          <a:p>
            <a:pPr marL="457200" indent="-457200">
              <a:buAutoNum type="arabicPeriod"/>
            </a:pPr>
            <a:endParaRPr lang="en-US" altLang="zh-CN" dirty="0"/>
          </a:p>
          <a:p>
            <a:pPr marL="457200" indent="-457200">
              <a:buAutoNum type="arabicPeriod"/>
            </a:pPr>
            <a:endParaRPr lang="zh-CN" altLang="en-US" dirty="0"/>
          </a:p>
        </p:txBody>
      </p:sp>
      <p:sp>
        <p:nvSpPr>
          <p:cNvPr id="4" name="文本框 3">
            <a:extLst>
              <a:ext uri="{FF2B5EF4-FFF2-40B4-BE49-F238E27FC236}">
                <a16:creationId xmlns:a16="http://schemas.microsoft.com/office/drawing/2014/main" id="{5B352305-F17B-EA6C-0013-96AB70272E75}"/>
              </a:ext>
            </a:extLst>
          </p:cNvPr>
          <p:cNvSpPr txBox="1"/>
          <p:nvPr/>
        </p:nvSpPr>
        <p:spPr>
          <a:xfrm>
            <a:off x="8966718" y="3051110"/>
            <a:ext cx="1539551" cy="923330"/>
          </a:xfrm>
          <a:prstGeom prst="rect">
            <a:avLst/>
          </a:prstGeom>
          <a:noFill/>
        </p:spPr>
        <p:txBody>
          <a:bodyPr wrap="square" rtlCol="0">
            <a:spAutoFit/>
          </a:bodyPr>
          <a:lstStyle/>
          <a:p>
            <a:r>
              <a:rPr lang="zh-CN" altLang="en-US" dirty="0"/>
              <a:t>就是使用私钥加密</a:t>
            </a:r>
            <a:endParaRPr lang="en-US" altLang="zh-CN" dirty="0"/>
          </a:p>
          <a:p>
            <a:endParaRPr lang="zh-CN" altLang="en-US" dirty="0"/>
          </a:p>
        </p:txBody>
      </p:sp>
    </p:spTree>
    <p:extLst>
      <p:ext uri="{BB962C8B-B14F-4D97-AF65-F5344CB8AC3E}">
        <p14:creationId xmlns:p14="http://schemas.microsoft.com/office/powerpoint/2010/main" val="3875750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数字签名的概念</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910" y="1967032"/>
            <a:ext cx="9125088" cy="3954880"/>
          </a:xfrm>
        </p:spPr>
      </p:pic>
      <p:sp>
        <p:nvSpPr>
          <p:cNvPr id="3" name="文本框 2">
            <a:extLst>
              <a:ext uri="{FF2B5EF4-FFF2-40B4-BE49-F238E27FC236}">
                <a16:creationId xmlns:a16="http://schemas.microsoft.com/office/drawing/2014/main" id="{13D5A2B4-190C-798A-467A-7645A4E60802}"/>
              </a:ext>
            </a:extLst>
          </p:cNvPr>
          <p:cNvSpPr txBox="1"/>
          <p:nvPr/>
        </p:nvSpPr>
        <p:spPr>
          <a:xfrm>
            <a:off x="9937102" y="2929812"/>
            <a:ext cx="2024743" cy="923330"/>
          </a:xfrm>
          <a:prstGeom prst="rect">
            <a:avLst/>
          </a:prstGeom>
          <a:noFill/>
        </p:spPr>
        <p:txBody>
          <a:bodyPr wrap="square" rtlCol="0">
            <a:spAutoFit/>
          </a:bodyPr>
          <a:lstStyle/>
          <a:p>
            <a:r>
              <a:rPr lang="zh-CN" altLang="en-US" dirty="0"/>
              <a:t>生成相应摘要</a:t>
            </a:r>
            <a:endParaRPr lang="en-US" altLang="zh-CN" dirty="0"/>
          </a:p>
          <a:p>
            <a:r>
              <a:rPr lang="zh-CN" altLang="en-US" dirty="0"/>
              <a:t>使用私钥加密</a:t>
            </a:r>
            <a:endParaRPr lang="en-US" altLang="zh-CN" dirty="0"/>
          </a:p>
          <a:p>
            <a:endParaRPr lang="zh-CN" altLang="en-US" dirty="0"/>
          </a:p>
        </p:txBody>
      </p:sp>
    </p:spTree>
    <p:extLst>
      <p:ext uri="{BB962C8B-B14F-4D97-AF65-F5344CB8AC3E}">
        <p14:creationId xmlns:p14="http://schemas.microsoft.com/office/powerpoint/2010/main" val="1754125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数字签名模型</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6176" y="1800029"/>
            <a:ext cx="8792126" cy="4287409"/>
          </a:xfrm>
        </p:spPr>
      </p:pic>
    </p:spTree>
    <p:extLst>
      <p:ext uri="{BB962C8B-B14F-4D97-AF65-F5344CB8AC3E}">
        <p14:creationId xmlns:p14="http://schemas.microsoft.com/office/powerpoint/2010/main" val="3085212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数字签名的发展</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9251" y="1640780"/>
            <a:ext cx="8434129" cy="4531102"/>
          </a:xfrm>
        </p:spPr>
      </p:pic>
    </p:spTree>
    <p:extLst>
      <p:ext uri="{BB962C8B-B14F-4D97-AF65-F5344CB8AC3E}">
        <p14:creationId xmlns:p14="http://schemas.microsoft.com/office/powerpoint/2010/main" val="1579411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非对称加密回顾</a:t>
            </a:r>
          </a:p>
        </p:txBody>
      </p:sp>
      <p:sp>
        <p:nvSpPr>
          <p:cNvPr id="3" name="内容占位符 2"/>
          <p:cNvSpPr>
            <a:spLocks noGrp="1"/>
          </p:cNvSpPr>
          <p:nvPr>
            <p:ph idx="1"/>
          </p:nvPr>
        </p:nvSpPr>
        <p:spPr>
          <a:xfrm>
            <a:off x="553762" y="1763540"/>
            <a:ext cx="11302876" cy="4668083"/>
          </a:xfrm>
        </p:spPr>
        <p:txBody>
          <a:bodyPr>
            <a:normAutofit lnSpcReduction="10000"/>
          </a:bodyPr>
          <a:lstStyle/>
          <a:p>
            <a:pPr marL="457200" indent="-457200">
              <a:buAutoNum type="arabicPeriod"/>
            </a:pPr>
            <a:r>
              <a:rPr lang="zh-CN" altLang="en-US" dirty="0"/>
              <a:t>非对称加密的提出：解决对称密码的密钥分发、管理问题；以及提供身份认证的功能</a:t>
            </a:r>
            <a:endParaRPr lang="en-US" altLang="zh-CN" dirty="0"/>
          </a:p>
          <a:p>
            <a:pPr marL="457200" indent="-457200">
              <a:buFont typeface="Wingdings" panose="05000000000000000000" pitchFamily="2" charset="2"/>
              <a:buAutoNum type="arabicPeriod"/>
            </a:pPr>
            <a:r>
              <a:rPr lang="zh-CN" altLang="en-US" dirty="0"/>
              <a:t>非对称加密模型：密钥生成、加密过程、解密过程</a:t>
            </a:r>
            <a:endParaRPr lang="en-US" altLang="zh-CN" dirty="0"/>
          </a:p>
          <a:p>
            <a:pPr marL="457200" indent="-457200">
              <a:buFont typeface="Wingdings" panose="05000000000000000000" pitchFamily="2" charset="2"/>
              <a:buAutoNum type="arabicPeriod"/>
            </a:pPr>
            <a:r>
              <a:rPr lang="en-US" altLang="zh-CN" dirty="0"/>
              <a:t>RSA</a:t>
            </a:r>
            <a:r>
              <a:rPr lang="zh-CN" altLang="en-US" dirty="0"/>
              <a:t>公钥加密体制：</a:t>
            </a:r>
            <a:endParaRPr lang="en-US" altLang="zh-CN" dirty="0"/>
          </a:p>
          <a:p>
            <a:pPr lvl="1" indent="0">
              <a:buNone/>
            </a:pPr>
            <a:r>
              <a:rPr lang="en-US" altLang="zh-CN" dirty="0"/>
              <a:t>  </a:t>
            </a:r>
            <a:r>
              <a:rPr lang="zh-CN" altLang="en-US" dirty="0"/>
              <a:t>基于大整数分解，</a:t>
            </a:r>
            <a:r>
              <a:rPr lang="en-US" altLang="zh-CN" dirty="0"/>
              <a:t>n=p*q</a:t>
            </a:r>
            <a:r>
              <a:rPr lang="zh-CN" altLang="en-US" dirty="0"/>
              <a:t>， 公钥为</a:t>
            </a:r>
            <a:r>
              <a:rPr lang="en-US" altLang="zh-CN" dirty="0"/>
              <a:t>(</a:t>
            </a:r>
            <a:r>
              <a:rPr lang="en-US" altLang="zh-CN" dirty="0" err="1"/>
              <a:t>e,n</a:t>
            </a:r>
            <a:r>
              <a:rPr lang="en-US" altLang="zh-CN" dirty="0"/>
              <a:t>)</a:t>
            </a:r>
            <a:r>
              <a:rPr lang="zh-CN" altLang="en-US" dirty="0"/>
              <a:t>，私钥为</a:t>
            </a:r>
            <a:r>
              <a:rPr lang="en-US" altLang="zh-CN" dirty="0"/>
              <a:t>(</a:t>
            </a:r>
            <a:r>
              <a:rPr lang="en-US" altLang="zh-CN" dirty="0" err="1"/>
              <a:t>d,n</a:t>
            </a:r>
            <a:r>
              <a:rPr lang="en-US" altLang="zh-CN" dirty="0"/>
              <a:t>) e</a:t>
            </a:r>
            <a:r>
              <a:rPr lang="zh-CN" altLang="en-US" dirty="0"/>
              <a:t>是和欧拉函数             互素的数，</a:t>
            </a:r>
            <a:r>
              <a:rPr lang="en-US" altLang="zh-CN" dirty="0"/>
              <a:t>ed</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≡1mod</a:t>
            </a:r>
            <a:endParaRPr lang="en-US" altLang="zh-CN" dirty="0"/>
          </a:p>
          <a:p>
            <a:pPr lvl="1" indent="0">
              <a:buNone/>
            </a:pPr>
            <a:r>
              <a:rPr lang="zh-CN" altLang="en-US" dirty="0"/>
              <a:t>加密： </a:t>
            </a:r>
            <a:r>
              <a:rPr lang="en-US" altLang="zh-CN" dirty="0"/>
              <a:t>c = m</a:t>
            </a:r>
            <a:r>
              <a:rPr lang="en-US" altLang="zh-CN" baseline="30000" dirty="0"/>
              <a:t>e</a:t>
            </a:r>
            <a:r>
              <a:rPr lang="en-US" altLang="zh-CN" dirty="0"/>
              <a:t>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mod n</a:t>
            </a:r>
            <a:endParaRPr lang="en-US" altLang="zh-CN" dirty="0"/>
          </a:p>
          <a:p>
            <a:pPr lvl="1" indent="0">
              <a:buNone/>
            </a:pPr>
            <a:r>
              <a:rPr lang="zh-CN" altLang="en-US" dirty="0"/>
              <a:t>解密：</a:t>
            </a:r>
            <a:r>
              <a:rPr lang="en-US" altLang="zh-CN" dirty="0"/>
              <a:t>m = c</a:t>
            </a:r>
            <a:r>
              <a:rPr lang="en-US" altLang="zh-CN" baseline="30000" dirty="0"/>
              <a:t>d</a:t>
            </a:r>
            <a:r>
              <a:rPr lang="en-US" altLang="zh-CN" dirty="0"/>
              <a:t>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mod n</a:t>
            </a:r>
            <a:endParaRPr lang="en-US" altLang="zh-CN" dirty="0"/>
          </a:p>
          <a:p>
            <a:pPr marL="457200" indent="-457200">
              <a:buFont typeface="Wingdings" panose="05000000000000000000" pitchFamily="2" charset="2"/>
              <a:buAutoNum type="arabicPeriod"/>
            </a:pPr>
            <a:r>
              <a:rPr lang="zh-CN" altLang="en-US" dirty="0"/>
              <a:t>公钥加密编程实现：</a:t>
            </a:r>
            <a:endParaRPr lang="en-US" altLang="zh-CN" dirty="0"/>
          </a:p>
          <a:p>
            <a:pPr marL="944118" lvl="1" indent="-457200"/>
            <a:r>
              <a:rPr lang="en-US" altLang="zh-CN" dirty="0" err="1"/>
              <a:t>cryptography.hazmat.primitives.asymmetric.rsa</a:t>
            </a:r>
            <a:r>
              <a:rPr lang="en-US" altLang="zh-CN" dirty="0"/>
              <a:t>  </a:t>
            </a:r>
            <a:r>
              <a:rPr lang="en-US" altLang="zh-CN" dirty="0" err="1"/>
              <a:t>generate_private_key</a:t>
            </a:r>
            <a:endParaRPr lang="en-US" altLang="zh-CN" dirty="0"/>
          </a:p>
          <a:p>
            <a:pPr marL="944118" lvl="1" indent="-457200"/>
            <a:r>
              <a:rPr lang="en-US" altLang="zh-CN" dirty="0" err="1"/>
              <a:t>private_key.public_key</a:t>
            </a:r>
            <a:r>
              <a:rPr lang="en-US" altLang="zh-CN" dirty="0"/>
              <a:t>()</a:t>
            </a:r>
          </a:p>
          <a:p>
            <a:pPr marL="944118" lvl="1" indent="-457200"/>
            <a:r>
              <a:rPr lang="en-US" altLang="zh-CN" dirty="0" err="1"/>
              <a:t>public_key.encrypt</a:t>
            </a:r>
            <a:r>
              <a:rPr lang="en-US" altLang="zh-CN" dirty="0"/>
              <a:t>()</a:t>
            </a:r>
          </a:p>
          <a:p>
            <a:pPr marL="944118" lvl="1" indent="-457200"/>
            <a:r>
              <a:rPr lang="en-US" altLang="zh-CN" dirty="0" err="1"/>
              <a:t>private_key.decrypt</a:t>
            </a:r>
            <a:r>
              <a:rPr lang="en-US" altLang="zh-CN" dirty="0"/>
              <a:t>()</a:t>
            </a:r>
          </a:p>
          <a:p>
            <a:r>
              <a:rPr lang="en-US" altLang="zh-CN" b="0" dirty="0"/>
              <a:t>            </a:t>
            </a:r>
            <a:endParaRPr lang="en-US" altLang="zh-CN" dirty="0"/>
          </a:p>
          <a:p>
            <a:pPr marL="944118" lvl="1" indent="-457200"/>
            <a:endParaRPr lang="en-US" altLang="zh-CN" dirty="0"/>
          </a:p>
          <a:p>
            <a:pPr marL="944118" lvl="1" indent="-457200"/>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2571" y="2950260"/>
            <a:ext cx="538166" cy="36671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0701" y="2958100"/>
            <a:ext cx="526660" cy="358875"/>
          </a:xfrm>
          <a:prstGeom prst="rect">
            <a:avLst/>
          </a:prstGeom>
        </p:spPr>
      </p:pic>
    </p:spTree>
    <p:extLst>
      <p:ext uri="{BB962C8B-B14F-4D97-AF65-F5344CB8AC3E}">
        <p14:creationId xmlns:p14="http://schemas.microsoft.com/office/powerpoint/2010/main" val="47913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数字签名算法</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485" y="1928456"/>
            <a:ext cx="6818445" cy="3850757"/>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0687" y="2111340"/>
            <a:ext cx="4883654" cy="2856215"/>
          </a:xfrm>
          <a:prstGeom prst="rect">
            <a:avLst/>
          </a:prstGeom>
        </p:spPr>
      </p:pic>
      <p:cxnSp>
        <p:nvCxnSpPr>
          <p:cNvPr id="7" name="直接连接符 6"/>
          <p:cNvCxnSpPr/>
          <p:nvPr/>
        </p:nvCxnSpPr>
        <p:spPr>
          <a:xfrm>
            <a:off x="6780944" y="1736333"/>
            <a:ext cx="0" cy="4654193"/>
          </a:xfrm>
          <a:prstGeom prst="line">
            <a:avLst/>
          </a:prstGeom>
        </p:spPr>
        <p:style>
          <a:lnRef idx="1">
            <a:schemeClr val="accent5"/>
          </a:lnRef>
          <a:fillRef idx="0">
            <a:schemeClr val="accent5"/>
          </a:fillRef>
          <a:effectRef idx="0">
            <a:schemeClr val="accent5"/>
          </a:effectRef>
          <a:fontRef idx="minor">
            <a:schemeClr val="tx1"/>
          </a:fontRef>
        </p:style>
      </p:cxnSp>
      <p:sp>
        <p:nvSpPr>
          <p:cNvPr id="3" name="文本框 2">
            <a:extLst>
              <a:ext uri="{FF2B5EF4-FFF2-40B4-BE49-F238E27FC236}">
                <a16:creationId xmlns:a16="http://schemas.microsoft.com/office/drawing/2014/main" id="{B64A6F8D-7328-2BD5-7F4D-6BC13F318825}"/>
              </a:ext>
            </a:extLst>
          </p:cNvPr>
          <p:cNvSpPr txBox="1"/>
          <p:nvPr/>
        </p:nvSpPr>
        <p:spPr>
          <a:xfrm>
            <a:off x="8948057" y="1483567"/>
            <a:ext cx="2908581" cy="646331"/>
          </a:xfrm>
          <a:prstGeom prst="rect">
            <a:avLst/>
          </a:prstGeom>
          <a:noFill/>
        </p:spPr>
        <p:txBody>
          <a:bodyPr wrap="square" rtlCol="0">
            <a:spAutoFit/>
          </a:bodyPr>
          <a:lstStyle/>
          <a:p>
            <a:r>
              <a:rPr lang="zh-CN" altLang="en-US" dirty="0"/>
              <a:t>先对</a:t>
            </a:r>
            <a:r>
              <a:rPr lang="en-US" altLang="zh-CN" dirty="0"/>
              <a:t>m</a:t>
            </a:r>
            <a:r>
              <a:rPr lang="zh-CN" altLang="en-US" dirty="0"/>
              <a:t>进行哈希再签名</a:t>
            </a:r>
            <a:endParaRPr lang="en-US" altLang="zh-CN" dirty="0"/>
          </a:p>
          <a:p>
            <a:endParaRPr lang="zh-CN" altLang="en-US" dirty="0"/>
          </a:p>
        </p:txBody>
      </p:sp>
    </p:spTree>
    <p:extLst>
      <p:ext uri="{BB962C8B-B14F-4D97-AF65-F5344CB8AC3E}">
        <p14:creationId xmlns:p14="http://schemas.microsoft.com/office/powerpoint/2010/main" val="1288446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加密和</a:t>
            </a:r>
            <a:r>
              <a:rPr lang="en-US" altLang="zh-CN" dirty="0"/>
              <a:t>MAC, </a:t>
            </a:r>
            <a:r>
              <a:rPr lang="zh-CN" altLang="en-US" dirty="0"/>
              <a:t>加密和数字签名</a:t>
            </a:r>
          </a:p>
        </p:txBody>
      </p:sp>
      <p:sp>
        <p:nvSpPr>
          <p:cNvPr id="3" name="内容占位符 2"/>
          <p:cNvSpPr>
            <a:spLocks noGrp="1"/>
          </p:cNvSpPr>
          <p:nvPr>
            <p:ph idx="1"/>
          </p:nvPr>
        </p:nvSpPr>
        <p:spPr/>
        <p:txBody>
          <a:bodyPr/>
          <a:lstStyle/>
          <a:p>
            <a:r>
              <a:rPr lang="zh-CN" altLang="en-US" dirty="0"/>
              <a:t>消息认证码只提供消息认证（完整性和认证性），不能满足机密性要求（发送：消息</a:t>
            </a:r>
            <a:r>
              <a:rPr lang="en-US" altLang="zh-CN" dirty="0"/>
              <a:t>+</a:t>
            </a:r>
            <a:r>
              <a:rPr lang="zh-CN" altLang="en-US" dirty="0"/>
              <a:t>认证码）</a:t>
            </a:r>
            <a:endParaRPr lang="en-US" altLang="zh-CN" dirty="0"/>
          </a:p>
          <a:p>
            <a:r>
              <a:rPr lang="zh-CN" altLang="en-US" dirty="0"/>
              <a:t>消息认证结合加密同时提供机密性、完整性和认证性；</a:t>
            </a:r>
            <a:endParaRPr lang="en-US" altLang="zh-CN" dirty="0"/>
          </a:p>
          <a:p>
            <a:pPr marL="457200" indent="-457200">
              <a:buAutoNum type="arabicPeriod"/>
            </a:pPr>
            <a:r>
              <a:rPr lang="zh-CN" altLang="en-US" dirty="0"/>
              <a:t>一个消息先加密再进行</a:t>
            </a:r>
            <a:r>
              <a:rPr lang="en-US" altLang="zh-CN" dirty="0"/>
              <a:t>MAC</a:t>
            </a:r>
            <a:r>
              <a:rPr lang="zh-CN" altLang="en-US" dirty="0"/>
              <a:t>；保证加密后的信息完整性及认证性</a:t>
            </a:r>
            <a:endParaRPr lang="en-US" altLang="zh-CN" dirty="0"/>
          </a:p>
          <a:p>
            <a:pPr marL="457200" indent="-457200">
              <a:buAutoNum type="arabicPeriod"/>
            </a:pPr>
            <a:r>
              <a:rPr lang="zh-CN" altLang="en-US" dirty="0"/>
              <a:t>一个消息先进行数字签名，再进行加密；保证消息来源的真实性；</a:t>
            </a:r>
          </a:p>
        </p:txBody>
      </p:sp>
      <p:sp>
        <p:nvSpPr>
          <p:cNvPr id="4" name="文本框 3">
            <a:extLst>
              <a:ext uri="{FF2B5EF4-FFF2-40B4-BE49-F238E27FC236}">
                <a16:creationId xmlns:a16="http://schemas.microsoft.com/office/drawing/2014/main" id="{7A6E097B-1081-39C3-1F85-3D25B491C1AB}"/>
              </a:ext>
            </a:extLst>
          </p:cNvPr>
          <p:cNvSpPr txBox="1"/>
          <p:nvPr/>
        </p:nvSpPr>
        <p:spPr>
          <a:xfrm>
            <a:off x="8285584" y="2883159"/>
            <a:ext cx="1390261" cy="646331"/>
          </a:xfrm>
          <a:prstGeom prst="rect">
            <a:avLst/>
          </a:prstGeom>
          <a:noFill/>
        </p:spPr>
        <p:txBody>
          <a:bodyPr wrap="square" rtlCol="0">
            <a:spAutoFit/>
          </a:bodyPr>
          <a:lstStyle/>
          <a:p>
            <a:r>
              <a:rPr lang="zh-CN" altLang="en-US" dirty="0"/>
              <a:t>对于</a:t>
            </a:r>
            <a:r>
              <a:rPr lang="en-US" altLang="zh-CN" dirty="0"/>
              <a:t>mac</a:t>
            </a:r>
          </a:p>
          <a:p>
            <a:r>
              <a:rPr lang="zh-CN" altLang="en-US" dirty="0"/>
              <a:t>对于签名</a:t>
            </a:r>
            <a:endParaRPr lang="en-US" altLang="zh-CN" dirty="0"/>
          </a:p>
        </p:txBody>
      </p:sp>
    </p:spTree>
    <p:extLst>
      <p:ext uri="{BB962C8B-B14F-4D97-AF65-F5344CB8AC3E}">
        <p14:creationId xmlns:p14="http://schemas.microsoft.com/office/powerpoint/2010/main" val="1364607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消息认证代码示例</a:t>
            </a:r>
          </a:p>
        </p:txBody>
      </p:sp>
      <p:sp>
        <p:nvSpPr>
          <p:cNvPr id="3" name="内容占位符 2"/>
          <p:cNvSpPr>
            <a:spLocks noGrp="1"/>
          </p:cNvSpPr>
          <p:nvPr>
            <p:ph idx="1"/>
          </p:nvPr>
        </p:nvSpPr>
        <p:spPr/>
        <p:txBody>
          <a:bodyPr/>
          <a:lstStyle/>
          <a:p>
            <a:r>
              <a:rPr lang="zh-CN" altLang="en-US" dirty="0"/>
              <a:t>主要</a:t>
            </a:r>
            <a:r>
              <a:rPr lang="en-US" altLang="zh-CN" dirty="0"/>
              <a:t>API</a:t>
            </a:r>
          </a:p>
          <a:p>
            <a:r>
              <a:rPr lang="zh-CN" altLang="en-US" dirty="0"/>
              <a:t>代码示例</a:t>
            </a:r>
          </a:p>
          <a:p>
            <a:endParaRPr lang="zh-CN" altLang="en-US" dirty="0"/>
          </a:p>
        </p:txBody>
      </p:sp>
    </p:spTree>
    <p:extLst>
      <p:ext uri="{BB962C8B-B14F-4D97-AF65-F5344CB8AC3E}">
        <p14:creationId xmlns:p14="http://schemas.microsoft.com/office/powerpoint/2010/main" val="3698624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如何进行密钥分发</a:t>
            </a:r>
          </a:p>
        </p:txBody>
      </p:sp>
      <p:sp>
        <p:nvSpPr>
          <p:cNvPr id="3" name="内容占位符 2"/>
          <p:cNvSpPr>
            <a:spLocks noGrp="1"/>
          </p:cNvSpPr>
          <p:nvPr>
            <p:ph idx="1"/>
          </p:nvPr>
        </p:nvSpPr>
        <p:spPr/>
        <p:txBody>
          <a:bodyPr/>
          <a:lstStyle/>
          <a:p>
            <a:r>
              <a:rPr lang="zh-CN" altLang="en-US" dirty="0"/>
              <a:t>依赖第三方的</a:t>
            </a:r>
          </a:p>
        </p:txBody>
      </p:sp>
      <p:pic>
        <p:nvPicPr>
          <p:cNvPr id="5" name="图片 4">
            <a:extLst>
              <a:ext uri="{FF2B5EF4-FFF2-40B4-BE49-F238E27FC236}">
                <a16:creationId xmlns:a16="http://schemas.microsoft.com/office/drawing/2014/main" id="{672E7457-D56B-5514-701F-35FF02D49CF7}"/>
              </a:ext>
            </a:extLst>
          </p:cNvPr>
          <p:cNvPicPr>
            <a:picLocks noChangeAspect="1"/>
          </p:cNvPicPr>
          <p:nvPr/>
        </p:nvPicPr>
        <p:blipFill>
          <a:blip r:embed="rId2"/>
          <a:stretch>
            <a:fillRect/>
          </a:stretch>
        </p:blipFill>
        <p:spPr>
          <a:xfrm>
            <a:off x="646631" y="2769442"/>
            <a:ext cx="5057775" cy="1543050"/>
          </a:xfrm>
          <a:prstGeom prst="rect">
            <a:avLst/>
          </a:prstGeom>
        </p:spPr>
      </p:pic>
    </p:spTree>
    <p:extLst>
      <p:ext uri="{BB962C8B-B14F-4D97-AF65-F5344CB8AC3E}">
        <p14:creationId xmlns:p14="http://schemas.microsoft.com/office/powerpoint/2010/main" val="2136550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数字证书</a:t>
            </a:r>
            <a:r>
              <a:rPr lang="en-US" altLang="zh-CN" dirty="0"/>
              <a:t>—</a:t>
            </a:r>
            <a:r>
              <a:rPr lang="zh-CN" altLang="en-US" dirty="0"/>
              <a:t>证明公钥的所有权</a:t>
            </a:r>
          </a:p>
        </p:txBody>
      </p:sp>
      <p:sp>
        <p:nvSpPr>
          <p:cNvPr id="5" name="内容占位符 4"/>
          <p:cNvSpPr>
            <a:spLocks noGrp="1"/>
          </p:cNvSpPr>
          <p:nvPr>
            <p:ph idx="1"/>
          </p:nvPr>
        </p:nvSpPr>
        <p:spPr/>
        <p:txBody>
          <a:bodyPr/>
          <a:lstStyle/>
          <a:p>
            <a:r>
              <a:rPr lang="zh-CN" altLang="en-US" dirty="0"/>
              <a:t>数字证书的主要用途</a:t>
            </a:r>
            <a:endParaRPr lang="en-US" altLang="zh-CN" dirty="0"/>
          </a:p>
          <a:p>
            <a:r>
              <a:rPr lang="en-US" altLang="zh-CN" dirty="0"/>
              <a:t> 	</a:t>
            </a:r>
            <a:r>
              <a:rPr lang="zh-CN" altLang="en-US" dirty="0"/>
              <a:t>将</a:t>
            </a:r>
            <a:r>
              <a:rPr lang="zh-CN" altLang="en-US" dirty="0">
                <a:solidFill>
                  <a:srgbClr val="FF0000"/>
                </a:solidFill>
              </a:rPr>
              <a:t>身份和公钥</a:t>
            </a:r>
            <a:r>
              <a:rPr lang="zh-CN" altLang="en-US" dirty="0"/>
              <a:t>绑定在一起。</a:t>
            </a:r>
            <a:r>
              <a:rPr lang="zh-CN" altLang="en-US" dirty="0">
                <a:solidFill>
                  <a:srgbClr val="FF0000"/>
                </a:solidFill>
              </a:rPr>
              <a:t>颁发者</a:t>
            </a:r>
            <a:r>
              <a:rPr lang="zh-CN" altLang="en-US" dirty="0"/>
              <a:t>可以对证书数据进行</a:t>
            </a:r>
            <a:r>
              <a:rPr lang="zh-CN" altLang="en-US" dirty="0">
                <a:solidFill>
                  <a:srgbClr val="FF0000"/>
                </a:solidFill>
              </a:rPr>
              <a:t>签名</a:t>
            </a:r>
            <a:r>
              <a:rPr lang="zh-CN" altLang="en-US" dirty="0"/>
              <a:t>，以防止修改和提供信任。</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279" y="2644752"/>
            <a:ext cx="5370327" cy="3621423"/>
          </a:xfrm>
          <a:prstGeom prst="rect">
            <a:avLst/>
          </a:prstGeom>
        </p:spPr>
      </p:pic>
    </p:spTree>
    <p:extLst>
      <p:ext uri="{BB962C8B-B14F-4D97-AF65-F5344CB8AC3E}">
        <p14:creationId xmlns:p14="http://schemas.microsoft.com/office/powerpoint/2010/main" val="2861841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数字证书</a:t>
            </a:r>
            <a:r>
              <a:rPr lang="en-US" altLang="zh-CN" dirty="0"/>
              <a:t>—</a:t>
            </a:r>
            <a:r>
              <a:rPr lang="zh-CN" altLang="en-US" dirty="0"/>
              <a:t>示例</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02" y="1819387"/>
            <a:ext cx="3239079" cy="4505797"/>
          </a:xfrm>
          <a:prstGeom prst="rect">
            <a:avLst/>
          </a:prstGeom>
        </p:spPr>
      </p:pic>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88560" y="1819387"/>
            <a:ext cx="3193076" cy="4481272"/>
          </a:xfr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1947" y="1819387"/>
            <a:ext cx="3228444" cy="4481272"/>
          </a:xfrm>
          <a:prstGeom prst="rect">
            <a:avLst/>
          </a:prstGeom>
        </p:spPr>
      </p:pic>
    </p:spTree>
    <p:extLst>
      <p:ext uri="{BB962C8B-B14F-4D97-AF65-F5344CB8AC3E}">
        <p14:creationId xmlns:p14="http://schemas.microsoft.com/office/powerpoint/2010/main" val="1355266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数字证书内容</a:t>
            </a:r>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9536"/>
          <a:stretch/>
        </p:blipFill>
        <p:spPr>
          <a:xfrm>
            <a:off x="940084" y="1819373"/>
            <a:ext cx="8424810" cy="4215510"/>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697" y="6034883"/>
            <a:ext cx="796247" cy="299099"/>
          </a:xfrm>
          <a:prstGeom prst="rect">
            <a:avLst/>
          </a:prstGeom>
        </p:spPr>
      </p:pic>
    </p:spTree>
    <p:extLst>
      <p:ext uri="{BB962C8B-B14F-4D97-AF65-F5344CB8AC3E}">
        <p14:creationId xmlns:p14="http://schemas.microsoft.com/office/powerpoint/2010/main" val="251983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简介</a:t>
            </a:r>
          </a:p>
        </p:txBody>
      </p:sp>
      <p:sp>
        <p:nvSpPr>
          <p:cNvPr id="3" name="内容占位符 2"/>
          <p:cNvSpPr>
            <a:spLocks noGrp="1"/>
          </p:cNvSpPr>
          <p:nvPr>
            <p:ph idx="1"/>
          </p:nvPr>
        </p:nvSpPr>
        <p:spPr/>
        <p:txBody>
          <a:bodyPr/>
          <a:lstStyle/>
          <a:p>
            <a:r>
              <a:rPr lang="en-US" altLang="zh-CN" dirty="0"/>
              <a:t>PKI (Public Key Infrastructure)</a:t>
            </a:r>
            <a:r>
              <a:rPr lang="zh-CN" altLang="en-US" dirty="0"/>
              <a:t>：公钥基础设施</a:t>
            </a:r>
            <a:endParaRPr lang="en-US" altLang="zh-CN" dirty="0"/>
          </a:p>
          <a:p>
            <a:pPr marL="342900" indent="-342900">
              <a:buFont typeface="Wingdings" panose="05000000000000000000" pitchFamily="2" charset="2"/>
              <a:buChar char="l"/>
            </a:pPr>
            <a:r>
              <a:rPr lang="en-US" altLang="zh-CN" dirty="0"/>
              <a:t>	PKI</a:t>
            </a:r>
            <a:r>
              <a:rPr lang="zh-CN" altLang="en-US" dirty="0"/>
              <a:t>是一种遵循既定标准的证书管理平台，</a:t>
            </a:r>
            <a:endParaRPr lang="en-US" altLang="zh-CN" dirty="0"/>
          </a:p>
          <a:p>
            <a:r>
              <a:rPr lang="zh-CN" altLang="en-US" dirty="0"/>
              <a:t>    能够为所有利用公钥技术网络应用提供安全服务。</a:t>
            </a:r>
            <a:endParaRPr lang="en-US" altLang="zh-CN" dirty="0"/>
          </a:p>
          <a:p>
            <a:pPr marL="342900" indent="-342900">
              <a:buFont typeface="Wingdings" panose="05000000000000000000" pitchFamily="2" charset="2"/>
              <a:buChar char="l"/>
            </a:pPr>
            <a:r>
              <a:rPr lang="zh-CN" altLang="en-US" dirty="0"/>
              <a:t>一个</a:t>
            </a:r>
            <a:r>
              <a:rPr lang="en-US" altLang="zh-CN" dirty="0"/>
              <a:t>PKI</a:t>
            </a:r>
            <a:r>
              <a:rPr lang="zh-CN" altLang="en-US" dirty="0"/>
              <a:t>体系由终端实体、证书认证机构</a:t>
            </a:r>
            <a:r>
              <a:rPr lang="en-US" altLang="zh-CN" dirty="0"/>
              <a:t>(CA)</a:t>
            </a:r>
            <a:r>
              <a:rPr lang="zh-CN" altLang="en-US" dirty="0"/>
              <a:t>、</a:t>
            </a:r>
            <a:endParaRPr lang="en-US" altLang="zh-CN" dirty="0"/>
          </a:p>
          <a:p>
            <a:r>
              <a:rPr lang="en-US" altLang="zh-CN" dirty="0"/>
              <a:t>    </a:t>
            </a:r>
            <a:r>
              <a:rPr lang="zh-CN" altLang="en-US" dirty="0"/>
              <a:t>证书注册机构和证书</a:t>
            </a:r>
            <a:r>
              <a:rPr lang="en-US" altLang="zh-CN" dirty="0"/>
              <a:t>/CRL</a:t>
            </a:r>
            <a:r>
              <a:rPr lang="zh-CN" altLang="en-US" dirty="0"/>
              <a:t>存储库四部分共同组成</a:t>
            </a:r>
            <a:endParaRPr lang="en-US" altLang="zh-CN" dirty="0"/>
          </a:p>
          <a:p>
            <a:endParaRPr lang="en-US" altLang="zh-CN" dirty="0"/>
          </a:p>
          <a:p>
            <a:pPr marL="342900" indent="-342900">
              <a:buFont typeface="Wingdings" panose="05000000000000000000" pitchFamily="2" charset="2"/>
              <a:buChar char="l"/>
            </a:pPr>
            <a:endParaRPr lang="en-US" altLang="zh-CN" dirty="0"/>
          </a:p>
          <a:p>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2483" y="1845734"/>
            <a:ext cx="5514155" cy="4410579"/>
          </a:xfrm>
          <a:prstGeom prst="rect">
            <a:avLst/>
          </a:prstGeom>
        </p:spPr>
      </p:pic>
    </p:spTree>
    <p:extLst>
      <p:ext uri="{BB962C8B-B14F-4D97-AF65-F5344CB8AC3E}">
        <p14:creationId xmlns:p14="http://schemas.microsoft.com/office/powerpoint/2010/main" val="1075243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数字证书的生成</a:t>
            </a:r>
          </a:p>
        </p:txBody>
      </p:sp>
      <p:sp>
        <p:nvSpPr>
          <p:cNvPr id="3" name="内容占位符 2"/>
          <p:cNvSpPr>
            <a:spLocks noGrp="1"/>
          </p:cNvSpPr>
          <p:nvPr>
            <p:ph idx="1"/>
          </p:nvPr>
        </p:nvSpPr>
        <p:spPr/>
        <p:txBody>
          <a:bodyPr/>
          <a:lstStyle/>
          <a:p>
            <a:r>
              <a:rPr lang="zh-CN" altLang="en-US" dirty="0"/>
              <a:t>代码示例</a:t>
            </a:r>
            <a:r>
              <a:rPr lang="en-US" altLang="zh-CN" dirty="0"/>
              <a:t>—</a:t>
            </a:r>
            <a:r>
              <a:rPr lang="zh-CN" altLang="en-US" dirty="0"/>
              <a:t>模仿</a:t>
            </a:r>
            <a:endParaRPr lang="en-US" altLang="zh-CN" dirty="0"/>
          </a:p>
          <a:p>
            <a:r>
              <a:rPr lang="zh-CN" altLang="en-US" dirty="0"/>
              <a:t>将公钥和用户信息、版本等所有信息作为输入数据，进行签名，得签名值；</a:t>
            </a:r>
            <a:endParaRPr lang="en-US" altLang="zh-CN" dirty="0"/>
          </a:p>
          <a:p>
            <a:endParaRPr lang="en-US" altLang="zh-CN" dirty="0"/>
          </a:p>
        </p:txBody>
      </p:sp>
    </p:spTree>
    <p:extLst>
      <p:ext uri="{BB962C8B-B14F-4D97-AF65-F5344CB8AC3E}">
        <p14:creationId xmlns:p14="http://schemas.microsoft.com/office/powerpoint/2010/main" val="941016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数字证书的验证</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5771" y="1850618"/>
            <a:ext cx="6671752" cy="4270087"/>
          </a:xfrm>
        </p:spPr>
      </p:pic>
    </p:spTree>
    <p:extLst>
      <p:ext uri="{BB962C8B-B14F-4D97-AF65-F5344CB8AC3E}">
        <p14:creationId xmlns:p14="http://schemas.microsoft.com/office/powerpoint/2010/main" val="26322004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消息认证码的提出</a:t>
            </a:r>
          </a:p>
        </p:txBody>
      </p:sp>
      <p:sp>
        <p:nvSpPr>
          <p:cNvPr id="3" name="内容占位符 2"/>
          <p:cNvSpPr>
            <a:spLocks noGrp="1"/>
          </p:cNvSpPr>
          <p:nvPr>
            <p:ph idx="1"/>
          </p:nvPr>
        </p:nvSpPr>
        <p:spPr>
          <a:xfrm>
            <a:off x="553763" y="1845734"/>
            <a:ext cx="10203280" cy="4023360"/>
          </a:xfrm>
        </p:spPr>
        <p:txBody>
          <a:bodyPr>
            <a:normAutofit/>
          </a:bodyPr>
          <a:lstStyle/>
          <a:p>
            <a:r>
              <a:rPr lang="zh-CN" altLang="en-US" dirty="0"/>
              <a:t>加密：抵御窃听攻击。保证信息的机密性；</a:t>
            </a:r>
            <a:endParaRPr lang="en-US" altLang="zh-CN" dirty="0"/>
          </a:p>
          <a:p>
            <a:pPr lvl="1"/>
            <a:r>
              <a:rPr lang="zh-CN" altLang="en-US" dirty="0"/>
              <a:t>无法抵御伪造、篡改攻击；</a:t>
            </a:r>
            <a:endParaRPr lang="en-US" altLang="zh-CN" dirty="0"/>
          </a:p>
          <a:p>
            <a:pPr lvl="1"/>
            <a:r>
              <a:rPr lang="zh-CN" altLang="en-US" dirty="0"/>
              <a:t>无法确认消息的来源的真实性，即无法确认发送方的身份；</a:t>
            </a:r>
            <a:endParaRPr lang="en-US" altLang="zh-CN" dirty="0"/>
          </a:p>
          <a:p>
            <a:r>
              <a:rPr lang="zh-CN" altLang="en-US" dirty="0"/>
              <a:t>消息认证：抵御伪造、篡改攻击，确认信息来源的真实性；</a:t>
            </a:r>
            <a:endParaRPr lang="en-US" altLang="zh-CN" dirty="0"/>
          </a:p>
          <a:p>
            <a:pPr lvl="1"/>
            <a:r>
              <a:rPr lang="zh-CN" altLang="en-US" dirty="0"/>
              <a:t>验证消息的完整性（</a:t>
            </a:r>
            <a:r>
              <a:rPr lang="en-US" altLang="zh-CN" dirty="0"/>
              <a:t>Integrity</a:t>
            </a:r>
            <a:r>
              <a:rPr lang="zh-CN" altLang="en-US" dirty="0"/>
              <a:t>）：防止信息伪造、篡改</a:t>
            </a:r>
            <a:endParaRPr lang="en-US" altLang="zh-CN" dirty="0"/>
          </a:p>
          <a:p>
            <a:pPr lvl="1"/>
            <a:r>
              <a:rPr lang="zh-CN" altLang="en-US" dirty="0"/>
              <a:t>验证消息来源的真实性（</a:t>
            </a:r>
            <a:r>
              <a:rPr lang="en-US" altLang="zh-CN" dirty="0"/>
              <a:t>Authentication</a:t>
            </a:r>
            <a:r>
              <a:rPr lang="zh-CN" altLang="en-US" dirty="0"/>
              <a:t>）：确认对方身份</a:t>
            </a:r>
            <a:endParaRPr lang="en-US" altLang="zh-CN" dirty="0"/>
          </a:p>
          <a:p>
            <a:r>
              <a:rPr lang="zh-CN" altLang="en-US" dirty="0"/>
              <a:t>消息认证码提供两种安全服务功能，通过：</a:t>
            </a:r>
            <a:endParaRPr lang="en-US" altLang="zh-CN" dirty="0"/>
          </a:p>
          <a:p>
            <a:pPr lvl="1">
              <a:lnSpc>
                <a:spcPct val="110000"/>
              </a:lnSpc>
            </a:pPr>
            <a:r>
              <a:rPr lang="zh-CN" altLang="en-US" dirty="0"/>
              <a:t>把任意长的消息变成固定长的输出</a:t>
            </a:r>
            <a:r>
              <a:rPr lang="en-US" altLang="zh-CN" dirty="0"/>
              <a:t>--</a:t>
            </a:r>
            <a:r>
              <a:rPr lang="zh-CN" altLang="en-US" dirty="0"/>
              <a:t>抗碰撞的单向函数，</a:t>
            </a:r>
            <a:r>
              <a:rPr lang="en-US" altLang="zh-CN" dirty="0"/>
              <a:t>hash</a:t>
            </a:r>
          </a:p>
          <a:p>
            <a:pPr lvl="1">
              <a:lnSpc>
                <a:spcPct val="110000"/>
              </a:lnSpc>
            </a:pPr>
            <a:r>
              <a:rPr lang="zh-CN" altLang="en-US" dirty="0"/>
              <a:t>使用对称密钥；</a:t>
            </a:r>
            <a:r>
              <a:rPr lang="en-US" altLang="zh-CN" dirty="0"/>
              <a:t>	</a:t>
            </a:r>
          </a:p>
          <a:p>
            <a:pPr lvl="1">
              <a:lnSpc>
                <a:spcPct val="110000"/>
              </a:lnSpc>
            </a:pPr>
            <a:r>
              <a:rPr lang="zh-CN" altLang="en-US" dirty="0"/>
              <a:t>消息认证码：</a:t>
            </a:r>
            <a:r>
              <a:rPr lang="zh-CN" altLang="en-US" dirty="0">
                <a:solidFill>
                  <a:srgbClr val="FF0000"/>
                </a:solidFill>
              </a:rPr>
              <a:t>带密钥的</a:t>
            </a:r>
            <a:r>
              <a:rPr lang="en-US" altLang="zh-CN" dirty="0">
                <a:solidFill>
                  <a:srgbClr val="FF0000"/>
                </a:solidFill>
              </a:rPr>
              <a:t>hash</a:t>
            </a:r>
            <a:r>
              <a:rPr lang="zh-CN" altLang="en-US" dirty="0">
                <a:solidFill>
                  <a:srgbClr val="FF0000"/>
                </a:solidFill>
              </a:rPr>
              <a:t>；</a:t>
            </a:r>
            <a:endParaRPr lang="en-US" altLang="zh-CN" dirty="0">
              <a:solidFill>
                <a:srgbClr val="FF0000"/>
              </a:solidFill>
            </a:endParaRPr>
          </a:p>
          <a:p>
            <a:pPr marL="201168" lvl="1" indent="0">
              <a:buNone/>
            </a:pPr>
            <a:endParaRPr lang="en-US" altLang="zh-CN" dirty="0"/>
          </a:p>
          <a:p>
            <a:pPr marL="201168" lvl="1" indent="0">
              <a:buNone/>
            </a:pPr>
            <a:endParaRPr lang="en-US" altLang="zh-CN" dirty="0"/>
          </a:p>
          <a:p>
            <a:endParaRPr lang="zh-CN" altLang="en-US" dirty="0"/>
          </a:p>
        </p:txBody>
      </p:sp>
      <p:sp>
        <p:nvSpPr>
          <p:cNvPr id="4" name="文本框 3">
            <a:extLst>
              <a:ext uri="{FF2B5EF4-FFF2-40B4-BE49-F238E27FC236}">
                <a16:creationId xmlns:a16="http://schemas.microsoft.com/office/drawing/2014/main" id="{B3F0BE44-2256-2927-64DA-2296A6769155}"/>
              </a:ext>
            </a:extLst>
          </p:cNvPr>
          <p:cNvSpPr txBox="1"/>
          <p:nvPr/>
        </p:nvSpPr>
        <p:spPr>
          <a:xfrm>
            <a:off x="6727371" y="1045029"/>
            <a:ext cx="2043405" cy="646331"/>
          </a:xfrm>
          <a:prstGeom prst="rect">
            <a:avLst/>
          </a:prstGeom>
          <a:noFill/>
        </p:spPr>
        <p:txBody>
          <a:bodyPr wrap="square" rtlCol="0">
            <a:spAutoFit/>
          </a:bodyPr>
          <a:lstStyle/>
          <a:p>
            <a:r>
              <a:rPr lang="zh-CN" altLang="en-US" dirty="0"/>
              <a:t>完整性哈希</a:t>
            </a:r>
            <a:endParaRPr lang="en-US" altLang="zh-CN" dirty="0"/>
          </a:p>
          <a:p>
            <a:endParaRPr lang="zh-CN" altLang="en-US" dirty="0"/>
          </a:p>
        </p:txBody>
      </p:sp>
    </p:spTree>
    <p:extLst>
      <p:ext uri="{BB962C8B-B14F-4D97-AF65-F5344CB8AC3E}">
        <p14:creationId xmlns:p14="http://schemas.microsoft.com/office/powerpoint/2010/main" val="1557516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证书撤销列表</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0563" y="1926095"/>
            <a:ext cx="5397757" cy="4271666"/>
          </a:xfrm>
          <a:prstGeom prst="rect">
            <a:avLst/>
          </a:prstGeom>
        </p:spPr>
      </p:pic>
    </p:spTree>
    <p:extLst>
      <p:ext uri="{BB962C8B-B14F-4D97-AF65-F5344CB8AC3E}">
        <p14:creationId xmlns:p14="http://schemas.microsoft.com/office/powerpoint/2010/main" val="1962576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使用证书认证通信对方身份</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39129" y="1810303"/>
            <a:ext cx="7088765" cy="4469931"/>
          </a:xfrm>
        </p:spPr>
      </p:pic>
      <p:sp>
        <p:nvSpPr>
          <p:cNvPr id="5" name="文本框 4"/>
          <p:cNvSpPr txBox="1"/>
          <p:nvPr/>
        </p:nvSpPr>
        <p:spPr>
          <a:xfrm>
            <a:off x="421241" y="2085863"/>
            <a:ext cx="4212405" cy="3693319"/>
          </a:xfrm>
          <a:prstGeom prst="rect">
            <a:avLst/>
          </a:prstGeom>
          <a:noFill/>
          <a:ln w="3175">
            <a:solidFill>
              <a:schemeClr val="tx1"/>
            </a:solidFill>
          </a:ln>
        </p:spPr>
        <p:txBody>
          <a:bodyPr wrap="square" rtlCol="0">
            <a:spAutoFit/>
          </a:bodyPr>
          <a:lstStyle/>
          <a:p>
            <a:pPr marL="342900" indent="-342900">
              <a:buAutoNum type="arabicPeriod"/>
            </a:pPr>
            <a:r>
              <a:rPr lang="en-US" altLang="zh-CN" sz="2000" dirty="0"/>
              <a:t>Charlie </a:t>
            </a:r>
            <a:r>
              <a:rPr lang="zh-CN" altLang="en-US" sz="2000" dirty="0"/>
              <a:t>发送证书，提供身份证明；</a:t>
            </a:r>
            <a:endParaRPr lang="en-US" altLang="zh-CN" sz="2000" dirty="0"/>
          </a:p>
          <a:p>
            <a:pPr marL="342900" indent="-342900">
              <a:buAutoNum type="arabicPeriod"/>
            </a:pPr>
            <a:r>
              <a:rPr lang="en-US" altLang="zh-CN" sz="2000" dirty="0"/>
              <a:t>Alice</a:t>
            </a:r>
            <a:r>
              <a:rPr lang="zh-CN" altLang="en-US" sz="2000" dirty="0"/>
              <a:t>验证证书的签名及证书主体；验证通过，</a:t>
            </a:r>
            <a:r>
              <a:rPr lang="en-US" altLang="zh-CN" sz="2000" dirty="0"/>
              <a:t>Alice</a:t>
            </a:r>
            <a:r>
              <a:rPr lang="zh-CN" altLang="en-US" sz="2000" dirty="0"/>
              <a:t>发起挑战</a:t>
            </a:r>
            <a:r>
              <a:rPr lang="en-US" altLang="zh-CN" sz="2000" dirty="0"/>
              <a:t>nonce</a:t>
            </a:r>
            <a:r>
              <a:rPr lang="zh-CN" altLang="en-US" sz="2000" dirty="0"/>
              <a:t>，进一步证明对方确实是</a:t>
            </a:r>
            <a:r>
              <a:rPr lang="en-US" altLang="zh-CN" sz="2000" dirty="0"/>
              <a:t>Charlie</a:t>
            </a:r>
            <a:r>
              <a:rPr lang="zh-CN" altLang="en-US" sz="2000" dirty="0"/>
              <a:t>；</a:t>
            </a:r>
            <a:endParaRPr lang="en-US" altLang="zh-CN" sz="2000" dirty="0"/>
          </a:p>
          <a:p>
            <a:pPr marL="342900" indent="-342900">
              <a:buAutoNum type="arabicPeriod"/>
            </a:pPr>
            <a:r>
              <a:rPr lang="en-US" altLang="zh-CN" sz="2000" dirty="0"/>
              <a:t>Charlie</a:t>
            </a:r>
            <a:r>
              <a:rPr lang="zh-CN" altLang="en-US" sz="2000" dirty="0"/>
              <a:t>使用私钥签名</a:t>
            </a:r>
            <a:r>
              <a:rPr lang="en-US" altLang="zh-CN" sz="2000" dirty="0"/>
              <a:t>nonce</a:t>
            </a:r>
            <a:r>
              <a:rPr lang="zh-CN" altLang="en-US" sz="2000" dirty="0"/>
              <a:t>，并发送</a:t>
            </a:r>
            <a:r>
              <a:rPr lang="en-US" altLang="zh-CN" sz="2000" dirty="0"/>
              <a:t>signature</a:t>
            </a:r>
            <a:r>
              <a:rPr lang="zh-CN" altLang="en-US" sz="2000" dirty="0"/>
              <a:t>；</a:t>
            </a:r>
            <a:endParaRPr lang="en-US" altLang="zh-CN" sz="2000" dirty="0"/>
          </a:p>
          <a:p>
            <a:pPr marL="342900" indent="-342900">
              <a:buAutoNum type="arabicPeriod"/>
            </a:pPr>
            <a:r>
              <a:rPr lang="en-US" altLang="zh-CN" sz="2000" dirty="0"/>
              <a:t>Alice</a:t>
            </a:r>
            <a:r>
              <a:rPr lang="zh-CN" altLang="en-US" sz="2000" dirty="0"/>
              <a:t>接受到</a:t>
            </a:r>
            <a:r>
              <a:rPr lang="en-US" altLang="zh-CN" sz="2000" dirty="0"/>
              <a:t>signature</a:t>
            </a:r>
            <a:r>
              <a:rPr lang="zh-CN" altLang="en-US" sz="2000" dirty="0"/>
              <a:t>，使用</a:t>
            </a:r>
            <a:r>
              <a:rPr lang="en-US" altLang="zh-CN" sz="2000" dirty="0"/>
              <a:t>2</a:t>
            </a:r>
            <a:r>
              <a:rPr lang="zh-CN" altLang="en-US" sz="2000" dirty="0"/>
              <a:t>中验证通过的证书（其中的公钥）验证签名；</a:t>
            </a:r>
            <a:endParaRPr lang="en-US" altLang="zh-CN" sz="2000"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4285154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证书相关代码示例</a:t>
            </a:r>
          </a:p>
        </p:txBody>
      </p:sp>
      <p:sp>
        <p:nvSpPr>
          <p:cNvPr id="3" name="内容占位符 2"/>
          <p:cNvSpPr>
            <a:spLocks noGrp="1"/>
          </p:cNvSpPr>
          <p:nvPr>
            <p:ph idx="1"/>
          </p:nvPr>
        </p:nvSpPr>
        <p:spPr/>
        <p:txBody>
          <a:bodyPr/>
          <a:lstStyle/>
          <a:p>
            <a:r>
              <a:rPr lang="zh-CN" altLang="en-US" dirty="0"/>
              <a:t>代码清单</a:t>
            </a:r>
            <a:r>
              <a:rPr lang="en-US" altLang="zh-CN" dirty="0"/>
              <a:t>5-6 </a:t>
            </a:r>
            <a:r>
              <a:rPr lang="zh-CN" altLang="en-US" dirty="0"/>
              <a:t>模拟证书颁发   </a:t>
            </a:r>
            <a:r>
              <a:rPr lang="en-US" altLang="zh-CN" dirty="0"/>
              <a:t>fake_certs_issuer.py</a:t>
            </a:r>
          </a:p>
          <a:p>
            <a:r>
              <a:rPr lang="zh-CN" altLang="en-US" dirty="0"/>
              <a:t>代码清单</a:t>
            </a:r>
            <a:r>
              <a:rPr lang="en-US" altLang="zh-CN" dirty="0"/>
              <a:t>5-7 </a:t>
            </a:r>
            <a:r>
              <a:rPr lang="zh-CN" altLang="en-US" dirty="0"/>
              <a:t>验证模拟证书中的身份 </a:t>
            </a:r>
            <a:r>
              <a:rPr lang="en-US" altLang="zh-CN" dirty="0"/>
              <a:t>fake_certs_prove_identity.py</a:t>
            </a:r>
          </a:p>
          <a:p>
            <a:r>
              <a:rPr lang="zh-CN" altLang="en-US" dirty="0"/>
              <a:t>代码清单</a:t>
            </a:r>
            <a:r>
              <a:rPr lang="en-US" altLang="zh-CN" dirty="0"/>
              <a:t>5-8 </a:t>
            </a:r>
            <a:r>
              <a:rPr lang="zh-CN" altLang="en-US" dirty="0"/>
              <a:t>使用证书中公钥对应私钥签名，证明自己的身份；</a:t>
            </a:r>
            <a:r>
              <a:rPr lang="en-US" altLang="zh-CN" dirty="0"/>
              <a:t> fake_certs_verify_identity.py</a:t>
            </a:r>
            <a:endParaRPr lang="zh-CN" altLang="en-US" dirty="0"/>
          </a:p>
        </p:txBody>
      </p:sp>
    </p:spTree>
    <p:extLst>
      <p:ext uri="{BB962C8B-B14F-4D97-AF65-F5344CB8AC3E}">
        <p14:creationId xmlns:p14="http://schemas.microsoft.com/office/powerpoint/2010/main" val="3102941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重放攻击</a:t>
            </a:r>
          </a:p>
        </p:txBody>
      </p:sp>
      <p:sp>
        <p:nvSpPr>
          <p:cNvPr id="3" name="内容占位符 2"/>
          <p:cNvSpPr>
            <a:spLocks noGrp="1"/>
          </p:cNvSpPr>
          <p:nvPr>
            <p:ph idx="1"/>
          </p:nvPr>
        </p:nvSpPr>
        <p:spPr>
          <a:xfrm>
            <a:off x="220894" y="1845734"/>
            <a:ext cx="11635745" cy="4023360"/>
          </a:xfrm>
        </p:spPr>
        <p:txBody>
          <a:bodyPr/>
          <a:lstStyle/>
          <a:p>
            <a:r>
              <a:rPr lang="zh-CN" altLang="en-US" dirty="0"/>
              <a:t>重放攻击：</a:t>
            </a:r>
            <a:endParaRPr lang="en-US" altLang="zh-CN" dirty="0"/>
          </a:p>
          <a:p>
            <a:pPr lvl="1"/>
            <a:r>
              <a:rPr lang="zh-CN" altLang="en-US" dirty="0"/>
              <a:t>虽然消息不能被修改，不能被读取明文，但是以前通信的合法信息可以被重新放入到通信双方发送的消息中去（同一次通话过程中放入多条相同的消息）</a:t>
            </a:r>
            <a:endParaRPr lang="en-US" altLang="zh-CN" dirty="0"/>
          </a:p>
          <a:p>
            <a:pPr lvl="1"/>
            <a:r>
              <a:rPr lang="zh-CN" altLang="en-US" dirty="0"/>
              <a:t>解决方法</a:t>
            </a:r>
            <a:endParaRPr lang="en-US" altLang="zh-CN" dirty="0"/>
          </a:p>
          <a:p>
            <a:pPr lvl="2"/>
            <a:r>
              <a:rPr lang="zh-CN" altLang="en-US" sz="1800" dirty="0"/>
              <a:t>每块发送的消息都加上一个随机数</a:t>
            </a:r>
            <a:r>
              <a:rPr lang="en-US" altLang="zh-CN" sz="1800" dirty="0">
                <a:solidFill>
                  <a:srgbClr val="FF0000"/>
                </a:solidFill>
              </a:rPr>
              <a:t>nonce</a:t>
            </a:r>
            <a:r>
              <a:rPr lang="zh-CN" altLang="en-US" sz="1800" dirty="0"/>
              <a:t>。接收者检验</a:t>
            </a:r>
            <a:r>
              <a:rPr lang="en-US" altLang="zh-CN" sz="1800" dirty="0"/>
              <a:t>nonce</a:t>
            </a:r>
            <a:r>
              <a:rPr lang="zh-CN" altLang="en-US" sz="1800" dirty="0"/>
              <a:t>，如果已经有过相同的</a:t>
            </a:r>
            <a:r>
              <a:rPr lang="en-US" altLang="zh-CN" sz="1800" dirty="0"/>
              <a:t>nonce</a:t>
            </a:r>
            <a:r>
              <a:rPr lang="zh-CN" altLang="en-US" sz="1800" dirty="0"/>
              <a:t>就认为非法，</a:t>
            </a:r>
            <a:endParaRPr lang="en-US" altLang="zh-CN" sz="1800" dirty="0"/>
          </a:p>
          <a:p>
            <a:pPr marL="384048" lvl="2" indent="0">
              <a:buNone/>
            </a:pPr>
            <a:r>
              <a:rPr lang="zh-CN" altLang="en-US" sz="1800" dirty="0"/>
              <a:t>需要存储一段时间内的一定量的</a:t>
            </a:r>
            <a:r>
              <a:rPr lang="en-US" altLang="zh-CN" sz="1800" dirty="0"/>
              <a:t>nonce</a:t>
            </a:r>
            <a:r>
              <a:rPr lang="zh-CN" altLang="en-US" sz="1800" dirty="0"/>
              <a:t>；如果是这段时间之前的</a:t>
            </a:r>
            <a:r>
              <a:rPr lang="en-US" altLang="zh-CN" sz="1800" dirty="0"/>
              <a:t>nonce</a:t>
            </a:r>
            <a:r>
              <a:rPr lang="zh-CN" altLang="en-US" sz="1800" dirty="0"/>
              <a:t>，无法检测出非法</a:t>
            </a:r>
            <a:endParaRPr lang="en-US" altLang="zh-CN" sz="1800" dirty="0"/>
          </a:p>
          <a:p>
            <a:pPr lvl="2"/>
            <a:r>
              <a:rPr lang="zh-CN" altLang="en-US" sz="1800" dirty="0"/>
              <a:t>加上</a:t>
            </a:r>
            <a:r>
              <a:rPr lang="zh-CN" altLang="en-US" sz="1800" dirty="0">
                <a:solidFill>
                  <a:srgbClr val="FF0000"/>
                </a:solidFill>
              </a:rPr>
              <a:t>时间戳</a:t>
            </a:r>
            <a:r>
              <a:rPr lang="en-US" altLang="zh-CN" sz="1800" dirty="0"/>
              <a:t>: </a:t>
            </a:r>
            <a:r>
              <a:rPr lang="zh-CN" altLang="en-US" sz="1800" dirty="0"/>
              <a:t>加上消息发送的时间，接收后判断消息是否在时间戳对应的时间段内；</a:t>
            </a:r>
            <a:endParaRPr lang="en-US" altLang="zh-CN" sz="1800" dirty="0"/>
          </a:p>
          <a:p>
            <a:pPr lvl="2"/>
            <a:r>
              <a:rPr lang="en-US" altLang="zh-CN" sz="1800" dirty="0">
                <a:solidFill>
                  <a:srgbClr val="FF0000"/>
                </a:solidFill>
              </a:rPr>
              <a:t>nonce+</a:t>
            </a:r>
            <a:r>
              <a:rPr lang="zh-CN" altLang="en-US" sz="1800">
                <a:solidFill>
                  <a:srgbClr val="FF0000"/>
                </a:solidFill>
              </a:rPr>
              <a:t>时间戳</a:t>
            </a:r>
            <a:endParaRPr lang="en-US" altLang="zh-CN" dirty="0"/>
          </a:p>
          <a:p>
            <a:endParaRPr lang="zh-CN" altLang="en-US" dirty="0"/>
          </a:p>
        </p:txBody>
      </p:sp>
    </p:spTree>
    <p:extLst>
      <p:ext uri="{BB962C8B-B14F-4D97-AF65-F5344CB8AC3E}">
        <p14:creationId xmlns:p14="http://schemas.microsoft.com/office/powerpoint/2010/main" val="1717284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消息认证码的定义</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762" y="1877902"/>
            <a:ext cx="7659385" cy="4306262"/>
          </a:xfrm>
        </p:spPr>
      </p:pic>
      <p:sp>
        <p:nvSpPr>
          <p:cNvPr id="3" name="文本框 2">
            <a:extLst>
              <a:ext uri="{FF2B5EF4-FFF2-40B4-BE49-F238E27FC236}">
                <a16:creationId xmlns:a16="http://schemas.microsoft.com/office/drawing/2014/main" id="{7FB30F1A-0D5C-2799-AE6B-EA5C6B8C3C9D}"/>
              </a:ext>
            </a:extLst>
          </p:cNvPr>
          <p:cNvSpPr txBox="1"/>
          <p:nvPr/>
        </p:nvSpPr>
        <p:spPr>
          <a:xfrm>
            <a:off x="8518849" y="2743200"/>
            <a:ext cx="2183363" cy="646331"/>
          </a:xfrm>
          <a:prstGeom prst="rect">
            <a:avLst/>
          </a:prstGeom>
          <a:noFill/>
        </p:spPr>
        <p:txBody>
          <a:bodyPr wrap="square" rtlCol="0">
            <a:spAutoFit/>
          </a:bodyPr>
          <a:lstStyle/>
          <a:p>
            <a:r>
              <a:rPr lang="zh-CN" altLang="en-US" dirty="0"/>
              <a:t>共享密钥和信息计算得到</a:t>
            </a:r>
            <a:r>
              <a:rPr lang="en-US" altLang="zh-CN" dirty="0"/>
              <a:t>mac</a:t>
            </a:r>
            <a:r>
              <a:rPr lang="zh-CN" altLang="en-US" dirty="0"/>
              <a:t>值</a:t>
            </a:r>
            <a:endParaRPr lang="en-US" altLang="zh-CN" dirty="0"/>
          </a:p>
        </p:txBody>
      </p:sp>
      <p:sp>
        <p:nvSpPr>
          <p:cNvPr id="5" name="文本框 4">
            <a:extLst>
              <a:ext uri="{FF2B5EF4-FFF2-40B4-BE49-F238E27FC236}">
                <a16:creationId xmlns:a16="http://schemas.microsoft.com/office/drawing/2014/main" id="{BF5EF0FB-C164-A033-BC94-ECC7C057AC31}"/>
              </a:ext>
            </a:extLst>
          </p:cNvPr>
          <p:cNvSpPr txBox="1"/>
          <p:nvPr/>
        </p:nvSpPr>
        <p:spPr>
          <a:xfrm>
            <a:off x="3984171" y="3993502"/>
            <a:ext cx="2612572" cy="646331"/>
          </a:xfrm>
          <a:prstGeom prst="rect">
            <a:avLst/>
          </a:prstGeom>
          <a:noFill/>
        </p:spPr>
        <p:txBody>
          <a:bodyPr wrap="square" rtlCol="0">
            <a:spAutoFit/>
          </a:bodyPr>
          <a:lstStyle/>
          <a:p>
            <a:r>
              <a:rPr lang="zh-CN" altLang="en-US" dirty="0"/>
              <a:t>验证看是否有篡改</a:t>
            </a:r>
            <a:endParaRPr lang="en-US" altLang="zh-CN" dirty="0"/>
          </a:p>
          <a:p>
            <a:endParaRPr lang="zh-CN" altLang="en-US" dirty="0"/>
          </a:p>
        </p:txBody>
      </p:sp>
    </p:spTree>
    <p:extLst>
      <p:ext uri="{BB962C8B-B14F-4D97-AF65-F5344CB8AC3E}">
        <p14:creationId xmlns:p14="http://schemas.microsoft.com/office/powerpoint/2010/main" val="2889924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消息认证码模型</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8958" y="1768054"/>
            <a:ext cx="3383045" cy="3697798"/>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709"/>
          <a:stretch/>
        </p:blipFill>
        <p:spPr>
          <a:xfrm>
            <a:off x="4572003" y="1768054"/>
            <a:ext cx="3508625" cy="4506248"/>
          </a:xfrm>
          <a:prstGeom prst="rect">
            <a:avLst/>
          </a:prstGeom>
        </p:spPr>
      </p:pic>
      <p:sp>
        <p:nvSpPr>
          <p:cNvPr id="3" name="文本框 2">
            <a:extLst>
              <a:ext uri="{FF2B5EF4-FFF2-40B4-BE49-F238E27FC236}">
                <a16:creationId xmlns:a16="http://schemas.microsoft.com/office/drawing/2014/main" id="{4AAA404F-E40C-9C17-312A-B3F90A519F65}"/>
              </a:ext>
            </a:extLst>
          </p:cNvPr>
          <p:cNvSpPr txBox="1"/>
          <p:nvPr/>
        </p:nvSpPr>
        <p:spPr>
          <a:xfrm>
            <a:off x="3769567" y="2416629"/>
            <a:ext cx="1296955" cy="923330"/>
          </a:xfrm>
          <a:prstGeom prst="rect">
            <a:avLst/>
          </a:prstGeom>
          <a:noFill/>
        </p:spPr>
        <p:txBody>
          <a:bodyPr wrap="square" rtlCol="0">
            <a:spAutoFit/>
          </a:bodyPr>
          <a:lstStyle/>
          <a:p>
            <a:r>
              <a:rPr lang="zh-CN" altLang="en-US" dirty="0"/>
              <a:t>发送的是消息和认证码</a:t>
            </a:r>
          </a:p>
        </p:txBody>
      </p:sp>
      <p:sp>
        <p:nvSpPr>
          <p:cNvPr id="6" name="文本框 5">
            <a:extLst>
              <a:ext uri="{FF2B5EF4-FFF2-40B4-BE49-F238E27FC236}">
                <a16:creationId xmlns:a16="http://schemas.microsoft.com/office/drawing/2014/main" id="{91E45126-420E-D529-C778-B455A0C4E5A4}"/>
              </a:ext>
            </a:extLst>
          </p:cNvPr>
          <p:cNvSpPr txBox="1"/>
          <p:nvPr/>
        </p:nvSpPr>
        <p:spPr>
          <a:xfrm>
            <a:off x="8836090" y="2855167"/>
            <a:ext cx="1828800" cy="646331"/>
          </a:xfrm>
          <a:prstGeom prst="rect">
            <a:avLst/>
          </a:prstGeom>
          <a:noFill/>
        </p:spPr>
        <p:txBody>
          <a:bodyPr wrap="square" rtlCol="0">
            <a:spAutoFit/>
          </a:bodyPr>
          <a:lstStyle/>
          <a:p>
            <a:r>
              <a:rPr lang="zh-CN" altLang="en-US" dirty="0"/>
              <a:t>保证消息来源的真实性</a:t>
            </a:r>
          </a:p>
        </p:txBody>
      </p:sp>
    </p:spTree>
    <p:extLst>
      <p:ext uri="{BB962C8B-B14F-4D97-AF65-F5344CB8AC3E}">
        <p14:creationId xmlns:p14="http://schemas.microsoft.com/office/powerpoint/2010/main" val="1768318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消息认证码的发展现状</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723" y="1797365"/>
            <a:ext cx="8280972" cy="4514122"/>
          </a:xfrm>
        </p:spPr>
      </p:pic>
    </p:spTree>
    <p:extLst>
      <p:ext uri="{BB962C8B-B14F-4D97-AF65-F5344CB8AC3E}">
        <p14:creationId xmlns:p14="http://schemas.microsoft.com/office/powerpoint/2010/main" val="2234984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消息认证码</a:t>
            </a:r>
            <a:r>
              <a:rPr lang="en-US" altLang="zh-CN" dirty="0"/>
              <a:t>--HMAC</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546" y="1838402"/>
            <a:ext cx="8209052" cy="4444246"/>
          </a:xfrm>
        </p:spPr>
      </p:pic>
    </p:spTree>
    <p:extLst>
      <p:ext uri="{BB962C8B-B14F-4D97-AF65-F5344CB8AC3E}">
        <p14:creationId xmlns:p14="http://schemas.microsoft.com/office/powerpoint/2010/main" val="3929569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HMAC</a:t>
            </a:r>
            <a:r>
              <a:rPr lang="zh-CN" altLang="en-US" dirty="0"/>
              <a:t>的构造</a:t>
            </a:r>
          </a:p>
        </p:txBody>
      </p:sp>
      <p:sp>
        <p:nvSpPr>
          <p:cNvPr id="7" name="内容占位符 6"/>
          <p:cNvSpPr>
            <a:spLocks noGrp="1"/>
          </p:cNvSpPr>
          <p:nvPr>
            <p:ph idx="1"/>
          </p:nvPr>
        </p:nvSpPr>
        <p:spPr>
          <a:xfrm>
            <a:off x="621587" y="1876557"/>
            <a:ext cx="9811820" cy="4023360"/>
          </a:xfrm>
        </p:spPr>
        <p:txBody>
          <a:bodyPr/>
          <a:lstStyle/>
          <a:p>
            <a:pPr lvl="1"/>
            <a:r>
              <a:rPr lang="en-US" altLang="zh-CN" sz="2400" dirty="0"/>
              <a:t>HMAC: </a:t>
            </a:r>
            <a:r>
              <a:rPr lang="en-US" altLang="zh-CN" sz="2400" dirty="0">
                <a:solidFill>
                  <a:srgbClr val="FF0000"/>
                </a:solidFill>
              </a:rPr>
              <a:t>Hash-based Message Authentication Code</a:t>
            </a:r>
          </a:p>
          <a:p>
            <a:pPr lvl="1"/>
            <a:r>
              <a:rPr lang="en-US" altLang="zh-CN" sz="2400" dirty="0"/>
              <a:t> An HMAC is mostly just </a:t>
            </a:r>
            <a:r>
              <a:rPr lang="en-US" altLang="zh-CN" sz="2400" dirty="0">
                <a:solidFill>
                  <a:srgbClr val="FF0000"/>
                </a:solidFill>
              </a:rPr>
              <a:t>a hash that is </a:t>
            </a:r>
            <a:r>
              <a:rPr lang="en-US" altLang="zh-CN" sz="2400" i="1" dirty="0">
                <a:solidFill>
                  <a:srgbClr val="FF0000"/>
                </a:solidFill>
              </a:rPr>
              <a:t>keyed</a:t>
            </a:r>
            <a:r>
              <a:rPr lang="en-US" altLang="zh-CN" sz="2400" dirty="0"/>
              <a:t>.</a:t>
            </a:r>
          </a:p>
          <a:p>
            <a:pPr lvl="1"/>
            <a:r>
              <a:rPr lang="en-US" altLang="zh-CN" sz="2400" dirty="0"/>
              <a:t>How can a hashing algorithm be keyed?</a:t>
            </a:r>
          </a:p>
          <a:p>
            <a:pPr lvl="1"/>
            <a:r>
              <a:rPr lang="en-US" altLang="zh-CN" sz="2400" dirty="0"/>
              <a:t>Have </a:t>
            </a:r>
            <a:r>
              <a:rPr lang="en-US" altLang="zh-CN" sz="2400" dirty="0">
                <a:solidFill>
                  <a:srgbClr val="FF0000"/>
                </a:solidFill>
              </a:rPr>
              <a:t>the key be part of the input </a:t>
            </a:r>
            <a:r>
              <a:rPr lang="en-US" altLang="zh-CN" sz="2400" dirty="0"/>
              <a:t>itself.</a:t>
            </a:r>
          </a:p>
          <a:p>
            <a:pPr lvl="1"/>
            <a:r>
              <a:rPr lang="en-US" altLang="zh-CN" sz="2400" dirty="0"/>
              <a:t> HMAC can be used with </a:t>
            </a:r>
            <a:r>
              <a:rPr lang="en-US" altLang="zh-CN" sz="2400" dirty="0">
                <a:solidFill>
                  <a:srgbClr val="FF0000"/>
                </a:solidFill>
              </a:rPr>
              <a:t>any iterative cryptographic hash function</a:t>
            </a:r>
            <a:r>
              <a:rPr lang="en-US" altLang="zh-CN" sz="2400" dirty="0"/>
              <a:t>, e.g., MD5, SHA-1, in combination with a secret shared key.</a:t>
            </a:r>
          </a:p>
          <a:p>
            <a:pPr lvl="1"/>
            <a:r>
              <a:rPr lang="pt-BR" altLang="zh-CN" sz="2400" b="1" dirty="0"/>
              <a:t>H(K XOR opad, H(K XOR ipad, text))</a:t>
            </a:r>
            <a:endParaRPr lang="en-US" altLang="zh-CN" sz="2400" b="1" dirty="0"/>
          </a:p>
          <a:p>
            <a:endParaRPr lang="zh-CN" altLang="en-US" dirty="0"/>
          </a:p>
        </p:txBody>
      </p:sp>
      <p:sp>
        <p:nvSpPr>
          <p:cNvPr id="5" name="文本框 4">
            <a:extLst>
              <a:ext uri="{FF2B5EF4-FFF2-40B4-BE49-F238E27FC236}">
                <a16:creationId xmlns:a16="http://schemas.microsoft.com/office/drawing/2014/main" id="{A2495A98-19B4-5F34-220C-F331B5326EE0}"/>
              </a:ext>
            </a:extLst>
          </p:cNvPr>
          <p:cNvSpPr txBox="1"/>
          <p:nvPr/>
        </p:nvSpPr>
        <p:spPr>
          <a:xfrm>
            <a:off x="10433407" y="1876557"/>
            <a:ext cx="1423231" cy="1754326"/>
          </a:xfrm>
          <a:prstGeom prst="rect">
            <a:avLst/>
          </a:prstGeom>
          <a:noFill/>
        </p:spPr>
        <p:txBody>
          <a:bodyPr wrap="square" rtlCol="0">
            <a:spAutoFit/>
          </a:bodyPr>
          <a:lstStyle/>
          <a:p>
            <a:r>
              <a:rPr lang="zh-CN" altLang="en-US" dirty="0"/>
              <a:t>基于哈希的消息验证码</a:t>
            </a:r>
            <a:endParaRPr lang="en-US" altLang="zh-CN" dirty="0"/>
          </a:p>
          <a:p>
            <a:endParaRPr lang="en-US" altLang="zh-CN" dirty="0"/>
          </a:p>
          <a:p>
            <a:r>
              <a:rPr lang="zh-CN" altLang="en-US" dirty="0"/>
              <a:t>带密钥的消息验证码</a:t>
            </a:r>
            <a:endParaRPr lang="en-US" altLang="zh-CN" dirty="0"/>
          </a:p>
          <a:p>
            <a:endParaRPr lang="zh-CN" altLang="en-US" dirty="0"/>
          </a:p>
        </p:txBody>
      </p:sp>
      <p:pic>
        <p:nvPicPr>
          <p:cNvPr id="8" name="图片 7">
            <a:extLst>
              <a:ext uri="{FF2B5EF4-FFF2-40B4-BE49-F238E27FC236}">
                <a16:creationId xmlns:a16="http://schemas.microsoft.com/office/drawing/2014/main" id="{701EBC51-E158-1547-1F64-DD5334434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587" y="4830077"/>
            <a:ext cx="9083827" cy="1417443"/>
          </a:xfrm>
          <a:prstGeom prst="rect">
            <a:avLst/>
          </a:prstGeom>
        </p:spPr>
      </p:pic>
    </p:spTree>
    <p:extLst>
      <p:ext uri="{BB962C8B-B14F-4D97-AF65-F5344CB8AC3E}">
        <p14:creationId xmlns:p14="http://schemas.microsoft.com/office/powerpoint/2010/main" val="422378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HMAC</a:t>
            </a:r>
            <a:r>
              <a:rPr lang="zh-CN" altLang="en-US" dirty="0"/>
              <a:t>构造原理</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290" y="1886151"/>
            <a:ext cx="7240727" cy="4324775"/>
          </a:xfrm>
        </p:spPr>
      </p:pic>
      <p:pic>
        <p:nvPicPr>
          <p:cNvPr id="5" name="图片 4"/>
          <p:cNvPicPr>
            <a:picLocks noChangeAspect="1"/>
          </p:cNvPicPr>
          <p:nvPr/>
        </p:nvPicPr>
        <p:blipFill>
          <a:blip r:embed="rId3"/>
          <a:stretch>
            <a:fillRect/>
          </a:stretch>
        </p:blipFill>
        <p:spPr>
          <a:xfrm>
            <a:off x="7364017" y="2232311"/>
            <a:ext cx="4675180" cy="3202717"/>
          </a:xfrm>
          <a:prstGeom prst="rect">
            <a:avLst/>
          </a:prstGeom>
        </p:spPr>
      </p:pic>
    </p:spTree>
    <p:extLst>
      <p:ext uri="{BB962C8B-B14F-4D97-AF65-F5344CB8AC3E}">
        <p14:creationId xmlns:p14="http://schemas.microsoft.com/office/powerpoint/2010/main" val="2292201883"/>
      </p:ext>
    </p:extLst>
  </p:cSld>
  <p:clrMapOvr>
    <a:masterClrMapping/>
  </p:clrMapOvr>
</p:sld>
</file>

<file path=ppt/theme/theme1.xml><?xml version="1.0" encoding="utf-8"?>
<a:theme xmlns:a="http://schemas.openxmlformats.org/drawingml/2006/main" name="回顾">
  <a:themeElements>
    <a:clrScheme name="橙红色">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1292</TotalTime>
  <Words>1164</Words>
  <Application>Microsoft Office PowerPoint</Application>
  <PresentationFormat>宽屏</PresentationFormat>
  <Paragraphs>121</Paragraphs>
  <Slides>33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Arial Unicode MS</vt:lpstr>
      <vt:lpstr>Arial</vt:lpstr>
      <vt:lpstr>Calibri</vt:lpstr>
      <vt:lpstr>Times New Roman</vt:lpstr>
      <vt:lpstr>Wingdings</vt:lpstr>
      <vt:lpstr>回顾</vt:lpstr>
      <vt:lpstr>第5章 消息和实体认证 </vt:lpstr>
      <vt:lpstr>非对称加密回顾</vt:lpstr>
      <vt:lpstr>消息认证码的提出</vt:lpstr>
      <vt:lpstr>消息认证码的定义</vt:lpstr>
      <vt:lpstr>消息认证码模型</vt:lpstr>
      <vt:lpstr>消息认证码的发展现状</vt:lpstr>
      <vt:lpstr>消息认证码--HMAC</vt:lpstr>
      <vt:lpstr>HMAC的构造</vt:lpstr>
      <vt:lpstr>HMAC构造原理</vt:lpstr>
      <vt:lpstr>PowerPoint 演示文稿</vt:lpstr>
      <vt:lpstr>PowerPoint 演示文稿</vt:lpstr>
      <vt:lpstr>HMAC的设计目标</vt:lpstr>
      <vt:lpstr>CBC-MAC的构造</vt:lpstr>
      <vt:lpstr>CBC-MAC的填充方法</vt:lpstr>
      <vt:lpstr>CBC-MAC的攻击原理</vt:lpstr>
      <vt:lpstr>数字签名的提出</vt:lpstr>
      <vt:lpstr>数字签名的概念</vt:lpstr>
      <vt:lpstr>数字签名模型</vt:lpstr>
      <vt:lpstr>数字签名的发展</vt:lpstr>
      <vt:lpstr>RSA数字签名算法</vt:lpstr>
      <vt:lpstr>加密和MAC, 加密和数字签名</vt:lpstr>
      <vt:lpstr>消息认证代码示例</vt:lpstr>
      <vt:lpstr>如何进行密钥分发</vt:lpstr>
      <vt:lpstr>数字证书—证明公钥的所有权</vt:lpstr>
      <vt:lpstr>数字证书—示例</vt:lpstr>
      <vt:lpstr>数字证书内容</vt:lpstr>
      <vt:lpstr>PKI简介</vt:lpstr>
      <vt:lpstr>数字证书的生成</vt:lpstr>
      <vt:lpstr>数字证书的验证</vt:lpstr>
      <vt:lpstr>证书撤销列表</vt:lpstr>
      <vt:lpstr>使用证书认证通信对方身份</vt:lpstr>
      <vt:lpstr>证书相关代码示例</vt:lpstr>
      <vt:lpstr>重放攻击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消息和实体认证</dc:title>
  <dc:creator>jyl</dc:creator>
  <cp:lastModifiedBy>伟康 杨</cp:lastModifiedBy>
  <cp:revision>50</cp:revision>
  <dcterms:created xsi:type="dcterms:W3CDTF">2021-08-28T02:20:47Z</dcterms:created>
  <dcterms:modified xsi:type="dcterms:W3CDTF">2024-11-04T06:04:13Z</dcterms:modified>
</cp:coreProperties>
</file>